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352" r:id="rId3"/>
    <p:sldId id="373" r:id="rId4"/>
    <p:sldId id="353" r:id="rId5"/>
    <p:sldId id="257" r:id="rId6"/>
    <p:sldId id="298" r:id="rId7"/>
    <p:sldId id="258" r:id="rId8"/>
    <p:sldId id="299" r:id="rId9"/>
    <p:sldId id="259" r:id="rId10"/>
    <p:sldId id="300" r:id="rId11"/>
    <p:sldId id="260" r:id="rId12"/>
    <p:sldId id="345" r:id="rId13"/>
    <p:sldId id="304" r:id="rId14"/>
    <p:sldId id="261" r:id="rId15"/>
    <p:sldId id="347" r:id="rId16"/>
    <p:sldId id="348" r:id="rId17"/>
    <p:sldId id="262" r:id="rId18"/>
    <p:sldId id="312" r:id="rId19"/>
    <p:sldId id="263" r:id="rId20"/>
    <p:sldId id="301" r:id="rId21"/>
    <p:sldId id="264" r:id="rId22"/>
    <p:sldId id="305" r:id="rId23"/>
    <p:sldId id="302" r:id="rId24"/>
    <p:sldId id="266" r:id="rId25"/>
    <p:sldId id="354" r:id="rId26"/>
    <p:sldId id="306" r:id="rId27"/>
    <p:sldId id="281" r:id="rId28"/>
    <p:sldId id="316" r:id="rId29"/>
    <p:sldId id="280" r:id="rId30"/>
    <p:sldId id="372" r:id="rId31"/>
    <p:sldId id="350" r:id="rId32"/>
    <p:sldId id="356" r:id="rId33"/>
    <p:sldId id="351" r:id="rId34"/>
    <p:sldId id="355" r:id="rId35"/>
    <p:sldId id="362" r:id="rId36"/>
    <p:sldId id="357" r:id="rId37"/>
    <p:sldId id="358" r:id="rId38"/>
    <p:sldId id="359" r:id="rId39"/>
    <p:sldId id="360" r:id="rId40"/>
    <p:sldId id="361" r:id="rId41"/>
    <p:sldId id="368" r:id="rId42"/>
    <p:sldId id="369" r:id="rId43"/>
    <p:sldId id="370" r:id="rId44"/>
    <p:sldId id="371" r:id="rId45"/>
    <p:sldId id="363" r:id="rId46"/>
    <p:sldId id="364" r:id="rId47"/>
    <p:sldId id="365" r:id="rId48"/>
    <p:sldId id="366" r:id="rId49"/>
    <p:sldId id="36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 initials="DC" lastIdx="1" clrIdx="0">
    <p:extLst>
      <p:ext uri="{19B8F6BF-5375-455C-9EA6-DF929625EA0E}">
        <p15:presenceInfo xmlns:p15="http://schemas.microsoft.com/office/powerpoint/2012/main" userId="ad7f23e297eeac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31"/>
    <a:srgbClr val="294E73"/>
    <a:srgbClr val="96BA65"/>
    <a:srgbClr val="366899"/>
    <a:srgbClr val="FE3634"/>
    <a:srgbClr val="EB891C"/>
    <a:srgbClr val="E6E6E6"/>
    <a:srgbClr val="01BF04"/>
    <a:srgbClr val="717171"/>
    <a:srgbClr val="646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autoAdjust="0"/>
    <p:restoredTop sz="82907" autoAdjust="0"/>
  </p:normalViewPr>
  <p:slideViewPr>
    <p:cSldViewPr snapToGrid="0">
      <p:cViewPr varScale="1">
        <p:scale>
          <a:sx n="85" d="100"/>
          <a:sy n="85"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Overall</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8C0-4EE0-BB23-6E7AEA4D640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8C0-4EE0-BB23-6E7AEA4D640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8C0-4EE0-BB23-6E7AEA4D640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7A7-4FFF-AD54-B7F18A04EDB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Faculty</c:v>
                </c:pt>
                <c:pt idx="1">
                  <c:v>Staff</c:v>
                </c:pt>
                <c:pt idx="2">
                  <c:v>Leadership</c:v>
                </c:pt>
                <c:pt idx="3">
                  <c:v>Other</c:v>
                </c:pt>
              </c:strCache>
            </c:strRef>
          </c:cat>
          <c:val>
            <c:numRef>
              <c:f>Sheet1!$B$2:$B$5</c:f>
              <c:numCache>
                <c:formatCode>General</c:formatCode>
                <c:ptCount val="4"/>
                <c:pt idx="0">
                  <c:v>48</c:v>
                </c:pt>
                <c:pt idx="1">
                  <c:v>29</c:v>
                </c:pt>
                <c:pt idx="2">
                  <c:v>11</c:v>
                </c:pt>
                <c:pt idx="3">
                  <c:v>5</c:v>
                </c:pt>
              </c:numCache>
            </c:numRef>
          </c:val>
          <c:extLst>
            <c:ext xmlns:c16="http://schemas.microsoft.com/office/drawing/2014/chart" uri="{C3380CC4-5D6E-409C-BE32-E72D297353CC}">
              <c16:uniqueId val="{00000006-68C0-4EE0-BB23-6E7AEA4D640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 fee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Multi-college</c:v>
                </c:pt>
                <c:pt idx="2">
                  <c:v>Engineering</c:v>
                </c:pt>
                <c:pt idx="3">
                  <c:v>Business</c:v>
                </c:pt>
              </c:strCache>
            </c:strRef>
          </c:cat>
          <c:val>
            <c:numRef>
              <c:f>Sheet1!$B$2:$B$5</c:f>
              <c:numCache>
                <c:formatCode>General</c:formatCode>
                <c:ptCount val="4"/>
                <c:pt idx="0">
                  <c:v>1</c:v>
                </c:pt>
                <c:pt idx="1">
                  <c:v>5</c:v>
                </c:pt>
                <c:pt idx="2">
                  <c:v>21</c:v>
                </c:pt>
                <c:pt idx="3">
                  <c:v>15</c:v>
                </c:pt>
              </c:numCache>
            </c:numRef>
          </c:val>
          <c:extLst>
            <c:ext xmlns:c16="http://schemas.microsoft.com/office/drawing/2014/chart" uri="{C3380CC4-5D6E-409C-BE32-E72D297353CC}">
              <c16:uniqueId val="{00000000-3052-47A9-80E7-FE09B1609DF4}"/>
            </c:ext>
          </c:extLst>
        </c:ser>
        <c:ser>
          <c:idx val="1"/>
          <c:order val="1"/>
          <c:tx>
            <c:strRef>
              <c:f>Sheet1!$C$1</c:f>
              <c:strCache>
                <c:ptCount val="1"/>
                <c:pt idx="0">
                  <c:v>Yes, &lt;$5,000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Multi-college</c:v>
                </c:pt>
                <c:pt idx="2">
                  <c:v>Engineering</c:v>
                </c:pt>
                <c:pt idx="3">
                  <c:v>Business</c:v>
                </c:pt>
              </c:strCache>
            </c:strRef>
          </c:cat>
          <c:val>
            <c:numRef>
              <c:f>Sheet1!$C$2:$C$5</c:f>
              <c:numCache>
                <c:formatCode>General</c:formatCode>
                <c:ptCount val="4"/>
                <c:pt idx="1">
                  <c:v>1</c:v>
                </c:pt>
                <c:pt idx="2">
                  <c:v>11</c:v>
                </c:pt>
                <c:pt idx="3">
                  <c:v>2</c:v>
                </c:pt>
              </c:numCache>
            </c:numRef>
          </c:val>
          <c:extLst>
            <c:ext xmlns:c16="http://schemas.microsoft.com/office/drawing/2014/chart" uri="{C3380CC4-5D6E-409C-BE32-E72D297353CC}">
              <c16:uniqueId val="{00000001-3052-47A9-80E7-FE09B1609DF4}"/>
            </c:ext>
          </c:extLst>
        </c:ser>
        <c:ser>
          <c:idx val="2"/>
          <c:order val="2"/>
          <c:tx>
            <c:strRef>
              <c:f>Sheet1!$D$1</c:f>
              <c:strCache>
                <c:ptCount val="1"/>
                <c:pt idx="0">
                  <c:v>Yes, $5,001 - $10,000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Multi-college</c:v>
                </c:pt>
                <c:pt idx="2">
                  <c:v>Engineering</c:v>
                </c:pt>
                <c:pt idx="3">
                  <c:v>Business</c:v>
                </c:pt>
              </c:strCache>
            </c:strRef>
          </c:cat>
          <c:val>
            <c:numRef>
              <c:f>Sheet1!$D$2:$D$5</c:f>
              <c:numCache>
                <c:formatCode>General</c:formatCode>
                <c:ptCount val="4"/>
                <c:pt idx="1">
                  <c:v>2</c:v>
                </c:pt>
                <c:pt idx="2">
                  <c:v>10</c:v>
                </c:pt>
                <c:pt idx="3">
                  <c:v>3</c:v>
                </c:pt>
              </c:numCache>
            </c:numRef>
          </c:val>
          <c:extLst>
            <c:ext xmlns:c16="http://schemas.microsoft.com/office/drawing/2014/chart" uri="{C3380CC4-5D6E-409C-BE32-E72D297353CC}">
              <c16:uniqueId val="{00000002-3052-47A9-80E7-FE09B1609DF4}"/>
            </c:ext>
          </c:extLst>
        </c:ser>
        <c:ser>
          <c:idx val="3"/>
          <c:order val="3"/>
          <c:tx>
            <c:strRef>
              <c:f>Sheet1!$E$1</c:f>
              <c:strCache>
                <c:ptCount val="1"/>
                <c:pt idx="0">
                  <c:v>Yes, $10,001 - $20,000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Multi-college</c:v>
                </c:pt>
                <c:pt idx="2">
                  <c:v>Engineering</c:v>
                </c:pt>
                <c:pt idx="3">
                  <c:v>Business</c:v>
                </c:pt>
              </c:strCache>
            </c:strRef>
          </c:cat>
          <c:val>
            <c:numRef>
              <c:f>Sheet1!$E$2:$E$5</c:f>
              <c:numCache>
                <c:formatCode>General</c:formatCode>
                <c:ptCount val="4"/>
                <c:pt idx="1">
                  <c:v>2</c:v>
                </c:pt>
                <c:pt idx="2">
                  <c:v>11</c:v>
                </c:pt>
                <c:pt idx="3">
                  <c:v>1</c:v>
                </c:pt>
              </c:numCache>
            </c:numRef>
          </c:val>
          <c:extLst>
            <c:ext xmlns:c16="http://schemas.microsoft.com/office/drawing/2014/chart" uri="{C3380CC4-5D6E-409C-BE32-E72D297353CC}">
              <c16:uniqueId val="{00000000-7A4C-4398-92B9-66A7CDD7A830}"/>
            </c:ext>
          </c:extLst>
        </c:ser>
        <c:ser>
          <c:idx val="4"/>
          <c:order val="4"/>
          <c:tx>
            <c:strRef>
              <c:f>Sheet1!$F$1</c:f>
              <c:strCache>
                <c:ptCount val="1"/>
                <c:pt idx="0">
                  <c:v>Yes, &gt;$20,000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Multi-college</c:v>
                </c:pt>
                <c:pt idx="2">
                  <c:v>Engineering</c:v>
                </c:pt>
                <c:pt idx="3">
                  <c:v>Business</c:v>
                </c:pt>
              </c:strCache>
            </c:strRef>
          </c:cat>
          <c:val>
            <c:numRef>
              <c:f>Sheet1!$F$2:$F$5</c:f>
              <c:numCache>
                <c:formatCode>General</c:formatCode>
                <c:ptCount val="4"/>
                <c:pt idx="2">
                  <c:v>6</c:v>
                </c:pt>
                <c:pt idx="3">
                  <c:v>1</c:v>
                </c:pt>
              </c:numCache>
            </c:numRef>
          </c:val>
          <c:extLst>
            <c:ext xmlns:c16="http://schemas.microsoft.com/office/drawing/2014/chart" uri="{C3380CC4-5D6E-409C-BE32-E72D297353CC}">
              <c16:uniqueId val="{00000001-7A4C-4398-92B9-66A7CDD7A830}"/>
            </c:ext>
          </c:extLst>
        </c:ser>
        <c:dLbls>
          <c:dLblPos val="inEnd"/>
          <c:showLegendKey val="0"/>
          <c:showVal val="1"/>
          <c:showCatName val="0"/>
          <c:showSerName val="0"/>
          <c:showPercent val="0"/>
          <c:showBubbleSize val="0"/>
        </c:dLbls>
        <c:gapWidth val="182"/>
        <c:overlap val="100"/>
        <c:axId val="751905736"/>
        <c:axId val="751910984"/>
      </c:barChart>
      <c:catAx>
        <c:axId val="75190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294E73"/>
                </a:solidFill>
              </a:rPr>
              <a:t>Any Fee, Over Time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Business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0.33</c:v>
                </c:pt>
                <c:pt idx="1">
                  <c:v>0.37</c:v>
                </c:pt>
                <c:pt idx="2">
                  <c:v>0.15</c:v>
                </c:pt>
                <c:pt idx="3">
                  <c:v>0.32</c:v>
                </c:pt>
              </c:numCache>
            </c:numRef>
          </c:val>
          <c:smooth val="0"/>
          <c:extLst>
            <c:ext xmlns:c16="http://schemas.microsoft.com/office/drawing/2014/chart" uri="{C3380CC4-5D6E-409C-BE32-E72D297353CC}">
              <c16:uniqueId val="{00000000-B819-4095-A0B8-67C7BA51EC56}"/>
            </c:ext>
          </c:extLst>
        </c:ser>
        <c:ser>
          <c:idx val="1"/>
          <c:order val="1"/>
          <c:tx>
            <c:strRef>
              <c:f>Sheet1!$C$1</c:f>
              <c:strCache>
                <c:ptCount val="1"/>
                <c:pt idx="0">
                  <c:v>Engineering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2021</c:v>
                </c:pt>
                <c:pt idx="1">
                  <c:v>2022</c:v>
                </c:pt>
                <c:pt idx="2">
                  <c:v>2023</c:v>
                </c:pt>
                <c:pt idx="3">
                  <c:v>2024</c:v>
                </c:pt>
              </c:numCache>
            </c:numRef>
          </c:cat>
          <c:val>
            <c:numRef>
              <c:f>Sheet1!$C$2:$C$5</c:f>
              <c:numCache>
                <c:formatCode>0%</c:formatCode>
                <c:ptCount val="4"/>
                <c:pt idx="0">
                  <c:v>0.5</c:v>
                </c:pt>
                <c:pt idx="1">
                  <c:v>0.62</c:v>
                </c:pt>
                <c:pt idx="2">
                  <c:v>0.45</c:v>
                </c:pt>
                <c:pt idx="3">
                  <c:v>0.64</c:v>
                </c:pt>
              </c:numCache>
            </c:numRef>
          </c:val>
          <c:smooth val="0"/>
          <c:extLst>
            <c:ext xmlns:c16="http://schemas.microsoft.com/office/drawing/2014/chart" uri="{C3380CC4-5D6E-409C-BE32-E72D297353CC}">
              <c16:uniqueId val="{00000001-B819-4095-A0B8-67C7BA51EC56}"/>
            </c:ext>
          </c:extLst>
        </c:ser>
        <c:dLbls>
          <c:showLegendKey val="0"/>
          <c:showVal val="0"/>
          <c:showCatName val="0"/>
          <c:showSerName val="0"/>
          <c:showPercent val="0"/>
          <c:showBubbleSize val="0"/>
        </c:dLbls>
        <c:marker val="1"/>
        <c:smooth val="0"/>
        <c:axId val="1557926000"/>
        <c:axId val="1557920176"/>
      </c:lineChart>
      <c:catAx>
        <c:axId val="15579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0176"/>
        <c:crosses val="autoZero"/>
        <c:auto val="1"/>
        <c:lblAlgn val="ctr"/>
        <c:lblOffset val="100"/>
        <c:noMultiLvlLbl val="0"/>
      </c:catAx>
      <c:valAx>
        <c:axId val="155792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Multi-disciplinary Projects in Engineering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59-407D-8A60-F4DFCEA2CE1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59-407D-8A60-F4DFCEA2CE1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59-407D-8A60-F4DFCEA2CE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within the college</c:v>
                </c:pt>
                <c:pt idx="1">
                  <c:v>Yes, across colleges</c:v>
                </c:pt>
                <c:pt idx="2">
                  <c:v>No</c:v>
                </c:pt>
              </c:strCache>
            </c:strRef>
          </c:cat>
          <c:val>
            <c:numRef>
              <c:f>Sheet1!$B$2:$B$4</c:f>
              <c:numCache>
                <c:formatCode>General</c:formatCode>
                <c:ptCount val="3"/>
                <c:pt idx="0">
                  <c:v>50</c:v>
                </c:pt>
                <c:pt idx="1">
                  <c:v>15</c:v>
                </c:pt>
                <c:pt idx="2">
                  <c:v>27</c:v>
                </c:pt>
              </c:numCache>
            </c:numRef>
          </c:val>
          <c:extLst>
            <c:ext xmlns:c16="http://schemas.microsoft.com/office/drawing/2014/chart" uri="{C3380CC4-5D6E-409C-BE32-E72D297353CC}">
              <c16:uniqueId val="{00000006-D859-407D-8A60-F4DFCEA2CE1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Business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Multi-disciplinary Projects in Business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F2-4E65-B6B3-1ADA4E485D2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F2-4E65-B6B3-1ADA4E485D2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6F2-4E65-B6B3-1ADA4E485D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within the college</c:v>
                </c:pt>
                <c:pt idx="1">
                  <c:v>Yes, across colleges</c:v>
                </c:pt>
                <c:pt idx="2">
                  <c:v>No</c:v>
                </c:pt>
              </c:strCache>
            </c:strRef>
          </c:cat>
          <c:val>
            <c:numRef>
              <c:f>Sheet1!$B$2:$B$4</c:f>
              <c:numCache>
                <c:formatCode>General</c:formatCode>
                <c:ptCount val="3"/>
                <c:pt idx="0">
                  <c:v>10</c:v>
                </c:pt>
                <c:pt idx="1">
                  <c:v>1</c:v>
                </c:pt>
                <c:pt idx="2">
                  <c:v>11</c:v>
                </c:pt>
              </c:numCache>
            </c:numRef>
          </c:val>
          <c:extLst>
            <c:ext xmlns:c16="http://schemas.microsoft.com/office/drawing/2014/chart" uri="{C3380CC4-5D6E-409C-BE32-E72D297353CC}">
              <c16:uniqueId val="{00000006-36F2-4E65-B6B3-1ADA4E485D2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Engineering</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Multi-disciplinary Projects in Engineering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93C-423F-B197-527F5CFE087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93C-423F-B197-527F5CFE087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93C-423F-B197-527F5CFE087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within the college</c:v>
                </c:pt>
                <c:pt idx="1">
                  <c:v>Yes, across colleges</c:v>
                </c:pt>
                <c:pt idx="2">
                  <c:v>No</c:v>
                </c:pt>
              </c:strCache>
            </c:strRef>
          </c:cat>
          <c:val>
            <c:numRef>
              <c:f>Sheet1!$B$2:$B$4</c:f>
              <c:numCache>
                <c:formatCode>General</c:formatCode>
                <c:ptCount val="3"/>
                <c:pt idx="0">
                  <c:v>38</c:v>
                </c:pt>
                <c:pt idx="1">
                  <c:v>5</c:v>
                </c:pt>
                <c:pt idx="2">
                  <c:v>16</c:v>
                </c:pt>
              </c:numCache>
            </c:numRef>
          </c:val>
          <c:extLst>
            <c:ext xmlns:c16="http://schemas.microsoft.com/office/drawing/2014/chart" uri="{C3380CC4-5D6E-409C-BE32-E72D297353CC}">
              <c16:uniqueId val="{00000000-7C67-480B-911B-84DDDBB2D7F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Multi-disciplinary Projects in Engineering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32-48C6-83D3-79D0874B5CF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32-48C6-83D3-79D0874B5C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 or skipped</c:v>
                </c:pt>
              </c:strCache>
            </c:strRef>
          </c:cat>
          <c:val>
            <c:numRef>
              <c:f>Sheet1!$B$2:$B$3</c:f>
              <c:numCache>
                <c:formatCode>General</c:formatCode>
                <c:ptCount val="2"/>
                <c:pt idx="0">
                  <c:v>49</c:v>
                </c:pt>
                <c:pt idx="1">
                  <c:v>44</c:v>
                </c:pt>
              </c:numCache>
            </c:numRef>
          </c:val>
          <c:extLst>
            <c:ext xmlns:c16="http://schemas.microsoft.com/office/drawing/2014/chart" uri="{C3380CC4-5D6E-409C-BE32-E72D297353CC}">
              <c16:uniqueId val="{00000006-1932-48C6-83D3-79D0874B5CF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3791233217878"/>
          <c:y val="4.642333839467478E-2"/>
          <c:w val="0.89806208766782125"/>
          <c:h val="0.8920725041592179"/>
        </c:manualLayout>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c:formatCode>
                <c:ptCount val="6"/>
                <c:pt idx="0">
                  <c:v>0.28000000000000003</c:v>
                </c:pt>
                <c:pt idx="1">
                  <c:v>0.41</c:v>
                </c:pt>
                <c:pt idx="2">
                  <c:v>0.39</c:v>
                </c:pt>
                <c:pt idx="3">
                  <c:v>0.48</c:v>
                </c:pt>
                <c:pt idx="4">
                  <c:v>0.54</c:v>
                </c:pt>
                <c:pt idx="5">
                  <c:v>0.52</c:v>
                </c:pt>
              </c:numCache>
            </c:numRef>
          </c:val>
          <c:smooth val="0"/>
          <c:extLst>
            <c:ext xmlns:c16="http://schemas.microsoft.com/office/drawing/2014/chart" uri="{C3380CC4-5D6E-409C-BE32-E72D297353CC}">
              <c16:uniqueId val="{00000000-1B5B-4B84-8B95-5C6ABE865B03}"/>
            </c:ext>
          </c:extLst>
        </c:ser>
        <c:dLbls>
          <c:showLegendKey val="0"/>
          <c:showVal val="0"/>
          <c:showCatName val="0"/>
          <c:showSerName val="0"/>
          <c:showPercent val="0"/>
          <c:showBubbleSize val="0"/>
        </c:dLbls>
        <c:marker val="1"/>
        <c:smooth val="0"/>
        <c:axId val="1557926000"/>
        <c:axId val="1557920176"/>
      </c:lineChart>
      <c:catAx>
        <c:axId val="15579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0176"/>
        <c:crosses val="autoZero"/>
        <c:auto val="1"/>
        <c:lblAlgn val="ctr"/>
        <c:lblOffset val="100"/>
        <c:noMultiLvlLbl val="0"/>
      </c:catAx>
      <c:valAx>
        <c:axId val="155792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70-4BE5-9C22-07FB95B7D23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470-4BE5-9C22-07FB95B7D23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470-4BE5-9C22-07FB95B7D23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B99-4517-9C97-C3A37039D36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B99-4517-9C97-C3A37039D36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B99-4517-9C97-C3A37039D36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1 - 10</c:v>
                </c:pt>
                <c:pt idx="1">
                  <c:v>11 - 20</c:v>
                </c:pt>
                <c:pt idx="2">
                  <c:v>21 - 35</c:v>
                </c:pt>
                <c:pt idx="3">
                  <c:v>36 - 50</c:v>
                </c:pt>
                <c:pt idx="4">
                  <c:v>51 - 100</c:v>
                </c:pt>
                <c:pt idx="5">
                  <c:v>101+</c:v>
                </c:pt>
              </c:strCache>
            </c:strRef>
          </c:cat>
          <c:val>
            <c:numRef>
              <c:f>Sheet1!$B$2:$B$7</c:f>
              <c:numCache>
                <c:formatCode>General</c:formatCode>
                <c:ptCount val="6"/>
                <c:pt idx="0">
                  <c:v>10</c:v>
                </c:pt>
                <c:pt idx="1">
                  <c:v>9</c:v>
                </c:pt>
                <c:pt idx="2">
                  <c:v>18</c:v>
                </c:pt>
                <c:pt idx="3">
                  <c:v>15</c:v>
                </c:pt>
                <c:pt idx="4">
                  <c:v>22</c:v>
                </c:pt>
                <c:pt idx="5">
                  <c:v>9</c:v>
                </c:pt>
              </c:numCache>
            </c:numRef>
          </c:val>
          <c:extLst>
            <c:ext xmlns:c16="http://schemas.microsoft.com/office/drawing/2014/chart" uri="{C3380CC4-5D6E-409C-BE32-E72D297353CC}">
              <c16:uniqueId val="{00000006-8470-4BE5-9C22-07FB95B7D23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1 - 10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Sheet1!$B$2:$B$5</c:f>
              <c:numCache>
                <c:formatCode>General</c:formatCode>
                <c:ptCount val="4"/>
                <c:pt idx="2">
                  <c:v>7</c:v>
                </c:pt>
                <c:pt idx="3">
                  <c:v>3</c:v>
                </c:pt>
              </c:numCache>
            </c:numRef>
          </c:val>
          <c:extLst>
            <c:ext xmlns:c16="http://schemas.microsoft.com/office/drawing/2014/chart" uri="{C3380CC4-5D6E-409C-BE32-E72D297353CC}">
              <c16:uniqueId val="{00000000-3052-47A9-80E7-FE09B1609DF4}"/>
            </c:ext>
          </c:extLst>
        </c:ser>
        <c:ser>
          <c:idx val="1"/>
          <c:order val="1"/>
          <c:tx>
            <c:strRef>
              <c:f>Sheet1!$C$1</c:f>
              <c:strCache>
                <c:ptCount val="1"/>
                <c:pt idx="0">
                  <c:v>11 - 20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Sheet1!$C$2:$C$5</c:f>
              <c:numCache>
                <c:formatCode>General</c:formatCode>
                <c:ptCount val="4"/>
                <c:pt idx="1">
                  <c:v>1</c:v>
                </c:pt>
                <c:pt idx="2">
                  <c:v>7</c:v>
                </c:pt>
                <c:pt idx="3">
                  <c:v>1</c:v>
                </c:pt>
              </c:numCache>
            </c:numRef>
          </c:val>
          <c:extLst>
            <c:ext xmlns:c16="http://schemas.microsoft.com/office/drawing/2014/chart" uri="{C3380CC4-5D6E-409C-BE32-E72D297353CC}">
              <c16:uniqueId val="{00000001-3052-47A9-80E7-FE09B1609DF4}"/>
            </c:ext>
          </c:extLst>
        </c:ser>
        <c:ser>
          <c:idx val="2"/>
          <c:order val="2"/>
          <c:tx>
            <c:strRef>
              <c:f>Sheet1!$D$1</c:f>
              <c:strCache>
                <c:ptCount val="1"/>
                <c:pt idx="0">
                  <c:v>21 - 35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Sheet1!$D$2:$D$5</c:f>
              <c:numCache>
                <c:formatCode>General</c:formatCode>
                <c:ptCount val="4"/>
                <c:pt idx="1">
                  <c:v>3</c:v>
                </c:pt>
                <c:pt idx="2">
                  <c:v>10</c:v>
                </c:pt>
                <c:pt idx="3">
                  <c:v>5</c:v>
                </c:pt>
              </c:numCache>
            </c:numRef>
          </c:val>
          <c:extLst>
            <c:ext xmlns:c16="http://schemas.microsoft.com/office/drawing/2014/chart" uri="{C3380CC4-5D6E-409C-BE32-E72D297353CC}">
              <c16:uniqueId val="{00000002-3052-47A9-80E7-FE09B1609DF4}"/>
            </c:ext>
          </c:extLst>
        </c:ser>
        <c:ser>
          <c:idx val="3"/>
          <c:order val="3"/>
          <c:tx>
            <c:strRef>
              <c:f>Sheet1!$E$1</c:f>
              <c:strCache>
                <c:ptCount val="1"/>
                <c:pt idx="0">
                  <c:v>36 - 50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Sheet1!$E$2:$E$5</c:f>
              <c:numCache>
                <c:formatCode>General</c:formatCode>
                <c:ptCount val="4"/>
                <c:pt idx="2">
                  <c:v>12</c:v>
                </c:pt>
                <c:pt idx="3">
                  <c:v>3</c:v>
                </c:pt>
              </c:numCache>
            </c:numRef>
          </c:val>
          <c:extLst>
            <c:ext xmlns:c16="http://schemas.microsoft.com/office/drawing/2014/chart" uri="{C3380CC4-5D6E-409C-BE32-E72D297353CC}">
              <c16:uniqueId val="{00000000-FD5F-45D1-8D45-4957BD5DF613}"/>
            </c:ext>
          </c:extLst>
        </c:ser>
        <c:ser>
          <c:idx val="4"/>
          <c:order val="4"/>
          <c:tx>
            <c:strRef>
              <c:f>Sheet1!$F$1</c:f>
              <c:strCache>
                <c:ptCount val="1"/>
                <c:pt idx="0">
                  <c:v>51 - 100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Sheet1!$F$2:$F$5</c:f>
              <c:numCache>
                <c:formatCode>General</c:formatCode>
                <c:ptCount val="4"/>
                <c:pt idx="1">
                  <c:v>4</c:v>
                </c:pt>
                <c:pt idx="2">
                  <c:v>14</c:v>
                </c:pt>
                <c:pt idx="3">
                  <c:v>4</c:v>
                </c:pt>
              </c:numCache>
            </c:numRef>
          </c:val>
          <c:extLst>
            <c:ext xmlns:c16="http://schemas.microsoft.com/office/drawing/2014/chart" uri="{C3380CC4-5D6E-409C-BE32-E72D297353CC}">
              <c16:uniqueId val="{00000001-FD5F-45D1-8D45-4957BD5DF613}"/>
            </c:ext>
          </c:extLst>
        </c:ser>
        <c:ser>
          <c:idx val="5"/>
          <c:order val="5"/>
          <c:tx>
            <c:strRef>
              <c:f>Sheet1!$G$1</c:f>
              <c:strCache>
                <c:ptCount val="1"/>
                <c:pt idx="0">
                  <c:v>101+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Sheet1!$G$2:$G$5</c:f>
              <c:numCache>
                <c:formatCode>General</c:formatCode>
                <c:ptCount val="4"/>
                <c:pt idx="0">
                  <c:v>1</c:v>
                </c:pt>
                <c:pt idx="1">
                  <c:v>1</c:v>
                </c:pt>
                <c:pt idx="2">
                  <c:v>5</c:v>
                </c:pt>
                <c:pt idx="3">
                  <c:v>2</c:v>
                </c:pt>
              </c:numCache>
            </c:numRef>
          </c:val>
          <c:extLst>
            <c:ext xmlns:c16="http://schemas.microsoft.com/office/drawing/2014/chart" uri="{C3380CC4-5D6E-409C-BE32-E72D297353CC}">
              <c16:uniqueId val="{00000002-FD5F-45D1-8D45-4957BD5DF613}"/>
            </c:ext>
          </c:extLst>
        </c:ser>
        <c:dLbls>
          <c:dLblPos val="ctr"/>
          <c:showLegendKey val="0"/>
          <c:showVal val="1"/>
          <c:showCatName val="0"/>
          <c:showSerName val="0"/>
          <c:showPercent val="0"/>
          <c:showBubbleSize val="0"/>
        </c:dLbls>
        <c:gapWidth val="79"/>
        <c:overlap val="100"/>
        <c:axId val="751905736"/>
        <c:axId val="751910984"/>
      </c:barChart>
      <c:catAx>
        <c:axId val="751905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1"/>
        <c:axPos val="b"/>
        <c:numFmt formatCode="0%" sourceLinked="1"/>
        <c:majorTickMark val="none"/>
        <c:minorTickMark val="none"/>
        <c:tickLblPos val="nextTo"/>
        <c:crossAx val="75190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 (including “Other”)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7E-47C7-8BF7-92717E339A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7E-47C7-8BF7-92717E339A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7E-47C7-8BF7-92717E339AC8}"/>
              </c:ext>
            </c:extLst>
          </c:dPt>
          <c:cat>
            <c:strRef>
              <c:f>Sheet1!$A$2:$A$4</c:f>
              <c:strCache>
                <c:ptCount val="3"/>
                <c:pt idx="0">
                  <c:v>Yes as a standard procedure</c:v>
                </c:pt>
                <c:pt idx="1">
                  <c:v>Yes if the client insists</c:v>
                </c:pt>
                <c:pt idx="2">
                  <c:v>No</c:v>
                </c:pt>
              </c:strCache>
            </c:strRef>
          </c:cat>
          <c:val>
            <c:numRef>
              <c:f>Sheet1!$B$2:$B$4</c:f>
              <c:numCache>
                <c:formatCode>General</c:formatCode>
                <c:ptCount val="3"/>
                <c:pt idx="0">
                  <c:v>38</c:v>
                </c:pt>
                <c:pt idx="1">
                  <c:v>40</c:v>
                </c:pt>
                <c:pt idx="2">
                  <c:v>5</c:v>
                </c:pt>
              </c:numCache>
            </c:numRef>
          </c:val>
          <c:extLst>
            <c:ext xmlns:c16="http://schemas.microsoft.com/office/drawing/2014/chart" uri="{C3380CC4-5D6E-409C-BE32-E72D297353CC}">
              <c16:uniqueId val="{00000006-237E-47C7-8BF7-92717E339AC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17171"/>
              </a:solidFill>
              <a:ln>
                <a:noFill/>
              </a:ln>
              <a:effectLst/>
            </c:spPr>
            <c:extLst>
              <c:ext xmlns:c16="http://schemas.microsoft.com/office/drawing/2014/chart" uri="{C3380CC4-5D6E-409C-BE32-E72D297353CC}">
                <c16:uniqueId val="{00000002-6D1C-4D1A-AF8D-71784FAE2539}"/>
              </c:ext>
            </c:extLst>
          </c:dPt>
          <c:dPt>
            <c:idx val="1"/>
            <c:invertIfNegative val="0"/>
            <c:bubble3D val="0"/>
            <c:spPr>
              <a:solidFill>
                <a:srgbClr val="EB891C"/>
              </a:solidFill>
              <a:ln>
                <a:noFill/>
              </a:ln>
              <a:effectLst/>
            </c:spPr>
            <c:extLst>
              <c:ext xmlns:c16="http://schemas.microsoft.com/office/drawing/2014/chart" uri="{C3380CC4-5D6E-409C-BE32-E72D297353CC}">
                <c16:uniqueId val="{00000001-6D1C-4D1A-AF8D-71784FAE2539}"/>
              </c:ext>
            </c:extLst>
          </c:dPt>
          <c:dPt>
            <c:idx val="2"/>
            <c:invertIfNegative val="0"/>
            <c:bubble3D val="0"/>
            <c:spPr>
              <a:solidFill>
                <a:srgbClr val="96BA65"/>
              </a:solidFill>
              <a:ln>
                <a:noFill/>
              </a:ln>
              <a:effectLst/>
            </c:spPr>
            <c:extLst>
              <c:ext xmlns:c16="http://schemas.microsoft.com/office/drawing/2014/chart" uri="{C3380CC4-5D6E-409C-BE32-E72D297353CC}">
                <c16:uniqueId val="{00000000-6D1C-4D1A-AF8D-71784FAE253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Sheet1!$B$2:$B$5</c:f>
              <c:numCache>
                <c:formatCode>General</c:formatCode>
                <c:ptCount val="4"/>
                <c:pt idx="0">
                  <c:v>1</c:v>
                </c:pt>
                <c:pt idx="1">
                  <c:v>11</c:v>
                </c:pt>
                <c:pt idx="2">
                  <c:v>59</c:v>
                </c:pt>
                <c:pt idx="3">
                  <c:v>22</c:v>
                </c:pt>
              </c:numCache>
            </c:numRef>
          </c:val>
          <c:extLst>
            <c:ext xmlns:c16="http://schemas.microsoft.com/office/drawing/2014/chart" uri="{C3380CC4-5D6E-409C-BE32-E72D297353CC}">
              <c16:uniqueId val="{00000000-3052-47A9-80E7-FE09B1609DF4}"/>
            </c:ext>
          </c:extLst>
        </c:ser>
        <c:dLbls>
          <c:dLblPos val="inEnd"/>
          <c:showLegendKey val="0"/>
          <c:showVal val="1"/>
          <c:showCatName val="0"/>
          <c:showSerName val="0"/>
          <c:showPercent val="0"/>
          <c:showBubbleSize val="0"/>
        </c:dLbls>
        <c:gapWidth val="150"/>
        <c:overlap val="100"/>
        <c:axId val="751905736"/>
        <c:axId val="751910984"/>
      </c:barChart>
      <c:catAx>
        <c:axId val="75190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Engineering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Engineering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70-43F0-93FE-5D89B0331D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70-43F0-93FE-5D89B0331D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70-43F0-93FE-5D89B0331D96}"/>
              </c:ext>
            </c:extLst>
          </c:dPt>
          <c:cat>
            <c:strRef>
              <c:f>Sheet1!$A$2:$A$4</c:f>
              <c:strCache>
                <c:ptCount val="3"/>
                <c:pt idx="0">
                  <c:v>Yes as a standard procedure</c:v>
                </c:pt>
                <c:pt idx="1">
                  <c:v>Yes if the client insists</c:v>
                </c:pt>
                <c:pt idx="2">
                  <c:v>No</c:v>
                </c:pt>
              </c:strCache>
            </c:strRef>
          </c:cat>
          <c:val>
            <c:numRef>
              <c:f>Sheet1!$B$2:$B$4</c:f>
              <c:numCache>
                <c:formatCode>General</c:formatCode>
                <c:ptCount val="3"/>
                <c:pt idx="0">
                  <c:v>22</c:v>
                </c:pt>
                <c:pt idx="1">
                  <c:v>28</c:v>
                </c:pt>
                <c:pt idx="2">
                  <c:v>5</c:v>
                </c:pt>
              </c:numCache>
            </c:numRef>
          </c:val>
          <c:extLst>
            <c:ext xmlns:c16="http://schemas.microsoft.com/office/drawing/2014/chart" uri="{C3380CC4-5D6E-409C-BE32-E72D297353CC}">
              <c16:uniqueId val="{00000000-7C67-480B-911B-84DDDBB2D7F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Business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F2-4E65-B6B3-1ADA4E485D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F2-4E65-B6B3-1ADA4E485D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F2-4E65-B6B3-1ADA4E485D29}"/>
              </c:ext>
            </c:extLst>
          </c:dPt>
          <c:cat>
            <c:strRef>
              <c:f>Sheet1!$A$2:$A$4</c:f>
              <c:strCache>
                <c:ptCount val="3"/>
                <c:pt idx="0">
                  <c:v>Yes as a standard procedure</c:v>
                </c:pt>
                <c:pt idx="1">
                  <c:v>Yes if the client insists</c:v>
                </c:pt>
                <c:pt idx="2">
                  <c:v>No</c:v>
                </c:pt>
              </c:strCache>
            </c:strRef>
          </c:cat>
          <c:val>
            <c:numRef>
              <c:f>Sheet1!$B$2:$B$4</c:f>
              <c:numCache>
                <c:formatCode>General</c:formatCode>
                <c:ptCount val="3"/>
                <c:pt idx="0">
                  <c:v>11</c:v>
                </c:pt>
                <c:pt idx="1">
                  <c:v>7</c:v>
                </c:pt>
              </c:numCache>
            </c:numRef>
          </c:val>
          <c:extLst>
            <c:ext xmlns:c16="http://schemas.microsoft.com/office/drawing/2014/chart" uri="{C3380CC4-5D6E-409C-BE32-E72D297353CC}">
              <c16:uniqueId val="{00000006-36F2-4E65-B6B3-1ADA4E485D2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Multi-college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Multidisciplinary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DB-48F4-85E8-71AD0D71BF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DB-48F4-85E8-71AD0D71BF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DB-48F4-85E8-71AD0D71BF30}"/>
              </c:ext>
            </c:extLst>
          </c:dPt>
          <c:cat>
            <c:strRef>
              <c:f>Sheet1!$A$2:$A$4</c:f>
              <c:strCache>
                <c:ptCount val="3"/>
                <c:pt idx="0">
                  <c:v>Yes as a standard procedure</c:v>
                </c:pt>
                <c:pt idx="1">
                  <c:v>Yes if the client insists</c:v>
                </c:pt>
                <c:pt idx="2">
                  <c:v>No</c:v>
                </c:pt>
              </c:strCache>
            </c:strRef>
          </c:cat>
          <c:val>
            <c:numRef>
              <c:f>Sheet1!$B$2:$B$4</c:f>
              <c:numCache>
                <c:formatCode>General</c:formatCode>
                <c:ptCount val="3"/>
                <c:pt idx="0">
                  <c:v>4</c:v>
                </c:pt>
                <c:pt idx="1">
                  <c:v>5</c:v>
                </c:pt>
              </c:numCache>
            </c:numRef>
          </c:val>
          <c:extLst>
            <c:ext xmlns:c16="http://schemas.microsoft.com/office/drawing/2014/chart" uri="{C3380CC4-5D6E-409C-BE32-E72D297353CC}">
              <c16:uniqueId val="{00000006-36DB-48F4-85E8-71AD0D71BF3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517-4FA0-B797-863C2405BD2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517-4FA0-B797-863C2405BD2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517-4FA0-B797-863C2405BD2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517-4FA0-B797-863C2405BD23}"/>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517-4FA0-B797-863C2405BD23}"/>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517-4FA0-B797-863C2405BD2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Strongly agree</c:v>
                </c:pt>
                <c:pt idx="1">
                  <c:v>Somewhat agree</c:v>
                </c:pt>
                <c:pt idx="2">
                  <c:v>Neutral</c:v>
                </c:pt>
                <c:pt idx="3">
                  <c:v>Somewhat disagree</c:v>
                </c:pt>
                <c:pt idx="4">
                  <c:v>Strongly disagree</c:v>
                </c:pt>
                <c:pt idx="5">
                  <c:v>N/A</c:v>
                </c:pt>
              </c:strCache>
            </c:strRef>
          </c:cat>
          <c:val>
            <c:numRef>
              <c:f>Sheet1!$B$2:$B$7</c:f>
              <c:numCache>
                <c:formatCode>General</c:formatCode>
                <c:ptCount val="6"/>
                <c:pt idx="0">
                  <c:v>51</c:v>
                </c:pt>
                <c:pt idx="1">
                  <c:v>25</c:v>
                </c:pt>
                <c:pt idx="2">
                  <c:v>6</c:v>
                </c:pt>
                <c:pt idx="5">
                  <c:v>1</c:v>
                </c:pt>
              </c:numCache>
            </c:numRef>
          </c:val>
          <c:extLst>
            <c:ext xmlns:c16="http://schemas.microsoft.com/office/drawing/2014/chart" uri="{C3380CC4-5D6E-409C-BE32-E72D297353CC}">
              <c16:uniqueId val="{0000000C-1517-4FA0-B797-863C2405BD2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ctr" anchorCtr="1"/>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294E73"/>
                </a:solidFill>
                <a:effectLst/>
              </a:rPr>
              <a:t>You Believe Industry Projects in the Classroom are Critical to a Student’s Career Preparation.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Business</c:v>
                </c:pt>
              </c:strCache>
            </c:strRef>
          </c:tx>
          <c:spPr>
            <a:solidFill>
              <a:schemeClr val="accent1"/>
            </a:solidFill>
            <a:ln>
              <a:noFill/>
            </a:ln>
            <a:effectLst/>
          </c:spPr>
          <c:invertIfNegative val="0"/>
          <c:cat>
            <c:strRef>
              <c:f>Sheet1!$A$2:$A$6</c:f>
              <c:strCache>
                <c:ptCount val="5"/>
                <c:pt idx="0">
                  <c:v>Strongly Agree</c:v>
                </c:pt>
                <c:pt idx="1">
                  <c:v>Somewhat Agree</c:v>
                </c:pt>
                <c:pt idx="2">
                  <c:v>Neutral</c:v>
                </c:pt>
                <c:pt idx="3">
                  <c:v>Somewhat Disagree</c:v>
                </c:pt>
                <c:pt idx="4">
                  <c:v>Strongly Disagree</c:v>
                </c:pt>
              </c:strCache>
            </c:strRef>
          </c:cat>
          <c:val>
            <c:numRef>
              <c:f>Sheet1!$B$2:$B$6</c:f>
              <c:numCache>
                <c:formatCode>General</c:formatCode>
                <c:ptCount val="5"/>
                <c:pt idx="0">
                  <c:v>16</c:v>
                </c:pt>
                <c:pt idx="1">
                  <c:v>2</c:v>
                </c:pt>
              </c:numCache>
            </c:numRef>
          </c:val>
          <c:extLst>
            <c:ext xmlns:c16="http://schemas.microsoft.com/office/drawing/2014/chart" uri="{C3380CC4-5D6E-409C-BE32-E72D297353CC}">
              <c16:uniqueId val="{00000000-CF58-470D-8AA8-8C721ED39FB7}"/>
            </c:ext>
          </c:extLst>
        </c:ser>
        <c:ser>
          <c:idx val="1"/>
          <c:order val="1"/>
          <c:tx>
            <c:strRef>
              <c:f>Sheet1!$C$1</c:f>
              <c:strCache>
                <c:ptCount val="1"/>
                <c:pt idx="0">
                  <c:v>Engineering</c:v>
                </c:pt>
              </c:strCache>
            </c:strRef>
          </c:tx>
          <c:spPr>
            <a:solidFill>
              <a:schemeClr val="accent2"/>
            </a:solidFill>
            <a:ln>
              <a:noFill/>
            </a:ln>
            <a:effectLst/>
          </c:spPr>
          <c:invertIfNegative val="0"/>
          <c:cat>
            <c:strRef>
              <c:f>Sheet1!$A$2:$A$6</c:f>
              <c:strCache>
                <c:ptCount val="5"/>
                <c:pt idx="0">
                  <c:v>Strongly Agree</c:v>
                </c:pt>
                <c:pt idx="1">
                  <c:v>Somewhat Agree</c:v>
                </c:pt>
                <c:pt idx="2">
                  <c:v>Neutral</c:v>
                </c:pt>
                <c:pt idx="3">
                  <c:v>Somewhat Disagree</c:v>
                </c:pt>
                <c:pt idx="4">
                  <c:v>Strongly Disagree</c:v>
                </c:pt>
              </c:strCache>
            </c:strRef>
          </c:cat>
          <c:val>
            <c:numRef>
              <c:f>Sheet1!$C$2:$C$6</c:f>
              <c:numCache>
                <c:formatCode>General</c:formatCode>
                <c:ptCount val="5"/>
                <c:pt idx="0">
                  <c:v>43</c:v>
                </c:pt>
                <c:pt idx="1">
                  <c:v>10</c:v>
                </c:pt>
                <c:pt idx="2">
                  <c:v>1</c:v>
                </c:pt>
                <c:pt idx="3">
                  <c:v>1</c:v>
                </c:pt>
              </c:numCache>
            </c:numRef>
          </c:val>
          <c:extLst>
            <c:ext xmlns:c16="http://schemas.microsoft.com/office/drawing/2014/chart" uri="{C3380CC4-5D6E-409C-BE32-E72D297353CC}">
              <c16:uniqueId val="{00000001-CF58-470D-8AA8-8C721ED39FB7}"/>
            </c:ext>
          </c:extLst>
        </c:ser>
        <c:ser>
          <c:idx val="2"/>
          <c:order val="2"/>
          <c:tx>
            <c:strRef>
              <c:f>Sheet1!$D$1</c:f>
              <c:strCache>
                <c:ptCount val="1"/>
                <c:pt idx="0">
                  <c:v>Multidisciplinary</c:v>
                </c:pt>
              </c:strCache>
            </c:strRef>
          </c:tx>
          <c:spPr>
            <a:solidFill>
              <a:schemeClr val="accent3"/>
            </a:solidFill>
            <a:ln>
              <a:noFill/>
            </a:ln>
            <a:effectLst/>
          </c:spPr>
          <c:invertIfNegative val="0"/>
          <c:cat>
            <c:strRef>
              <c:f>Sheet1!$A$2:$A$6</c:f>
              <c:strCache>
                <c:ptCount val="5"/>
                <c:pt idx="0">
                  <c:v>Strongly Agree</c:v>
                </c:pt>
                <c:pt idx="1">
                  <c:v>Somewhat Agree</c:v>
                </c:pt>
                <c:pt idx="2">
                  <c:v>Neutral</c:v>
                </c:pt>
                <c:pt idx="3">
                  <c:v>Somewhat Disagree</c:v>
                </c:pt>
                <c:pt idx="4">
                  <c:v>Strongly Disagree</c:v>
                </c:pt>
              </c:strCache>
            </c:strRef>
          </c:cat>
          <c:val>
            <c:numRef>
              <c:f>Sheet1!$D$2:$D$6</c:f>
              <c:numCache>
                <c:formatCode>General</c:formatCode>
                <c:ptCount val="5"/>
                <c:pt idx="0">
                  <c:v>8</c:v>
                </c:pt>
                <c:pt idx="1">
                  <c:v>1</c:v>
                </c:pt>
              </c:numCache>
            </c:numRef>
          </c:val>
          <c:extLst>
            <c:ext xmlns:c16="http://schemas.microsoft.com/office/drawing/2014/chart" uri="{C3380CC4-5D6E-409C-BE32-E72D297353CC}">
              <c16:uniqueId val="{00000002-CF58-470D-8AA8-8C721ED39FB7}"/>
            </c:ext>
          </c:extLst>
        </c:ser>
        <c:ser>
          <c:idx val="3"/>
          <c:order val="3"/>
          <c:tx>
            <c:strRef>
              <c:f>Sheet1!$E$1</c:f>
              <c:strCache>
                <c:ptCount val="1"/>
                <c:pt idx="0">
                  <c:v>Other</c:v>
                </c:pt>
              </c:strCache>
            </c:strRef>
          </c:tx>
          <c:spPr>
            <a:solidFill>
              <a:schemeClr val="accent4"/>
            </a:solidFill>
            <a:ln>
              <a:noFill/>
            </a:ln>
            <a:effectLst/>
          </c:spPr>
          <c:invertIfNegative val="0"/>
          <c:cat>
            <c:strRef>
              <c:f>Sheet1!$A$2:$A$6</c:f>
              <c:strCache>
                <c:ptCount val="5"/>
                <c:pt idx="0">
                  <c:v>Strongly Agree</c:v>
                </c:pt>
                <c:pt idx="1">
                  <c:v>Somewhat Agree</c:v>
                </c:pt>
                <c:pt idx="2">
                  <c:v>Neutral</c:v>
                </c:pt>
                <c:pt idx="3">
                  <c:v>Somewhat Disagree</c:v>
                </c:pt>
                <c:pt idx="4">
                  <c:v>Strongly Disagree</c:v>
                </c:pt>
              </c:strCache>
            </c:strRef>
          </c:cat>
          <c:val>
            <c:numRef>
              <c:f>Sheet1!$E$2:$E$6</c:f>
              <c:numCache>
                <c:formatCode>General</c:formatCode>
                <c:ptCount val="5"/>
                <c:pt idx="0">
                  <c:v>1</c:v>
                </c:pt>
              </c:numCache>
            </c:numRef>
          </c:val>
          <c:extLst>
            <c:ext xmlns:c16="http://schemas.microsoft.com/office/drawing/2014/chart" uri="{C3380CC4-5D6E-409C-BE32-E72D297353CC}">
              <c16:uniqueId val="{00000001-1472-4BA1-954F-7EC4F82EB6DD}"/>
            </c:ext>
          </c:extLst>
        </c:ser>
        <c:dLbls>
          <c:showLegendKey val="0"/>
          <c:showVal val="0"/>
          <c:showCatName val="0"/>
          <c:showSerName val="0"/>
          <c:showPercent val="0"/>
          <c:showBubbleSize val="0"/>
        </c:dLbls>
        <c:gapWidth val="150"/>
        <c:axId val="863773528"/>
        <c:axId val="863769920"/>
      </c:barChart>
      <c:catAx>
        <c:axId val="86377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769920"/>
        <c:crosses val="autoZero"/>
        <c:auto val="1"/>
        <c:lblAlgn val="ctr"/>
        <c:lblOffset val="100"/>
        <c:noMultiLvlLbl val="0"/>
      </c:catAx>
      <c:valAx>
        <c:axId val="86376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77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FF-4B8E-A6DB-59DB24AB8E1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FF-4B8E-A6DB-59DB24AB8E1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FF-4B8E-A6DB-59DB24AB8E1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thoroughly</c:v>
                </c:pt>
                <c:pt idx="1">
                  <c:v>Yes, sporadically or partially</c:v>
                </c:pt>
                <c:pt idx="2">
                  <c:v>No</c:v>
                </c:pt>
              </c:strCache>
            </c:strRef>
          </c:cat>
          <c:val>
            <c:numRef>
              <c:f>Sheet1!$B$2:$B$4</c:f>
              <c:numCache>
                <c:formatCode>General</c:formatCode>
                <c:ptCount val="3"/>
                <c:pt idx="0">
                  <c:v>51</c:v>
                </c:pt>
                <c:pt idx="1">
                  <c:v>27</c:v>
                </c:pt>
                <c:pt idx="2">
                  <c:v>5</c:v>
                </c:pt>
              </c:numCache>
            </c:numRef>
          </c:val>
          <c:extLst>
            <c:ext xmlns:c16="http://schemas.microsoft.com/office/drawing/2014/chart" uri="{C3380CC4-5D6E-409C-BE32-E72D297353CC}">
              <c16:uniqueId val="{0000000C-C6FF-4B8E-A6DB-59DB24AB8E1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thoroughly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Sheet1!$B$2:$B$5</c:f>
              <c:numCache>
                <c:formatCode>General</c:formatCode>
                <c:ptCount val="4"/>
                <c:pt idx="0">
                  <c:v>1</c:v>
                </c:pt>
                <c:pt idx="1">
                  <c:v>7</c:v>
                </c:pt>
                <c:pt idx="2">
                  <c:v>37</c:v>
                </c:pt>
                <c:pt idx="3">
                  <c:v>6</c:v>
                </c:pt>
              </c:numCache>
            </c:numRef>
          </c:val>
          <c:extLst>
            <c:ext xmlns:c16="http://schemas.microsoft.com/office/drawing/2014/chart" uri="{C3380CC4-5D6E-409C-BE32-E72D297353CC}">
              <c16:uniqueId val="{00000000-3052-47A9-80E7-FE09B1609DF4}"/>
            </c:ext>
          </c:extLst>
        </c:ser>
        <c:ser>
          <c:idx val="1"/>
          <c:order val="1"/>
          <c:tx>
            <c:strRef>
              <c:f>Sheet1!$C$1</c:f>
              <c:strCache>
                <c:ptCount val="1"/>
                <c:pt idx="0">
                  <c:v>Yes, sporadically or partially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Sheet1!$C$2:$C$5</c:f>
              <c:numCache>
                <c:formatCode>General</c:formatCode>
                <c:ptCount val="4"/>
                <c:pt idx="1">
                  <c:v>2</c:v>
                </c:pt>
                <c:pt idx="2">
                  <c:v>15</c:v>
                </c:pt>
                <c:pt idx="3">
                  <c:v>10</c:v>
                </c:pt>
              </c:numCache>
            </c:numRef>
          </c:val>
          <c:extLst>
            <c:ext xmlns:c16="http://schemas.microsoft.com/office/drawing/2014/chart" uri="{C3380CC4-5D6E-409C-BE32-E72D297353CC}">
              <c16:uniqueId val="{00000001-3052-47A9-80E7-FE09B1609DF4}"/>
            </c:ext>
          </c:extLst>
        </c:ser>
        <c:ser>
          <c:idx val="2"/>
          <c:order val="2"/>
          <c:tx>
            <c:strRef>
              <c:f>Sheet1!$D$1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Sheet1!$D$2:$D$5</c:f>
              <c:numCache>
                <c:formatCode>General</c:formatCode>
                <c:ptCount val="4"/>
                <c:pt idx="2">
                  <c:v>3</c:v>
                </c:pt>
                <c:pt idx="3">
                  <c:v>2</c:v>
                </c:pt>
              </c:numCache>
            </c:numRef>
          </c:val>
          <c:extLst>
            <c:ext xmlns:c16="http://schemas.microsoft.com/office/drawing/2014/chart" uri="{C3380CC4-5D6E-409C-BE32-E72D297353CC}">
              <c16:uniqueId val="{00000002-3052-47A9-80E7-FE09B1609DF4}"/>
            </c:ext>
          </c:extLst>
        </c:ser>
        <c:dLbls>
          <c:dLblPos val="inEnd"/>
          <c:showLegendKey val="0"/>
          <c:showVal val="1"/>
          <c:showCatName val="0"/>
          <c:showSerName val="0"/>
          <c:showPercent val="0"/>
          <c:showBubbleSize val="0"/>
        </c:dLbls>
        <c:gapWidth val="150"/>
        <c:overlap val="100"/>
        <c:axId val="751905736"/>
        <c:axId val="751910984"/>
      </c:barChart>
      <c:catAx>
        <c:axId val="75190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FF-4B8E-A6DB-59DB24AB8E1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FF-4B8E-A6DB-59DB24AB8E1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FF-4B8E-A6DB-59DB24AB8E1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thoroughly</c:v>
                </c:pt>
                <c:pt idx="1">
                  <c:v>Yes, sporadically or partially</c:v>
                </c:pt>
                <c:pt idx="2">
                  <c:v>No</c:v>
                </c:pt>
              </c:strCache>
            </c:strRef>
          </c:cat>
          <c:val>
            <c:numRef>
              <c:f>Sheet1!$B$2:$B$4</c:f>
              <c:numCache>
                <c:formatCode>General</c:formatCode>
                <c:ptCount val="3"/>
                <c:pt idx="0">
                  <c:v>55</c:v>
                </c:pt>
                <c:pt idx="1">
                  <c:v>23</c:v>
                </c:pt>
                <c:pt idx="2">
                  <c:v>5</c:v>
                </c:pt>
              </c:numCache>
            </c:numRef>
          </c:val>
          <c:extLst>
            <c:ext xmlns:c16="http://schemas.microsoft.com/office/drawing/2014/chart" uri="{C3380CC4-5D6E-409C-BE32-E72D297353CC}">
              <c16:uniqueId val="{0000000C-C6FF-4B8E-A6DB-59DB24AB8E1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thoroughly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Sheet1!$B$2:$B$5</c:f>
              <c:numCache>
                <c:formatCode>General</c:formatCode>
                <c:ptCount val="4"/>
                <c:pt idx="0">
                  <c:v>1</c:v>
                </c:pt>
                <c:pt idx="1">
                  <c:v>7</c:v>
                </c:pt>
                <c:pt idx="2">
                  <c:v>37</c:v>
                </c:pt>
                <c:pt idx="3">
                  <c:v>10</c:v>
                </c:pt>
              </c:numCache>
            </c:numRef>
          </c:val>
          <c:extLst>
            <c:ext xmlns:c16="http://schemas.microsoft.com/office/drawing/2014/chart" uri="{C3380CC4-5D6E-409C-BE32-E72D297353CC}">
              <c16:uniqueId val="{00000000-C481-4B5B-A665-FEF8A4EFC284}"/>
            </c:ext>
          </c:extLst>
        </c:ser>
        <c:ser>
          <c:idx val="1"/>
          <c:order val="1"/>
          <c:tx>
            <c:strRef>
              <c:f>Sheet1!$C$1</c:f>
              <c:strCache>
                <c:ptCount val="1"/>
                <c:pt idx="0">
                  <c:v>Yes, sporadically or partially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Sheet1!$C$2:$C$5</c:f>
              <c:numCache>
                <c:formatCode>General</c:formatCode>
                <c:ptCount val="4"/>
                <c:pt idx="1">
                  <c:v>2</c:v>
                </c:pt>
                <c:pt idx="2">
                  <c:v>16</c:v>
                </c:pt>
                <c:pt idx="3">
                  <c:v>5</c:v>
                </c:pt>
              </c:numCache>
            </c:numRef>
          </c:val>
          <c:extLst>
            <c:ext xmlns:c16="http://schemas.microsoft.com/office/drawing/2014/chart" uri="{C3380CC4-5D6E-409C-BE32-E72D297353CC}">
              <c16:uniqueId val="{00000001-C481-4B5B-A665-FEF8A4EFC284}"/>
            </c:ext>
          </c:extLst>
        </c:ser>
        <c:ser>
          <c:idx val="2"/>
          <c:order val="2"/>
          <c:tx>
            <c:strRef>
              <c:f>Sheet1!$D$1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Multidisciplinary</c:v>
                </c:pt>
                <c:pt idx="2">
                  <c:v>Engineering</c:v>
                </c:pt>
                <c:pt idx="3">
                  <c:v>Business</c:v>
                </c:pt>
              </c:strCache>
            </c:strRef>
          </c:cat>
          <c:val>
            <c:numRef>
              <c:f>Sheet1!$D$2:$D$5</c:f>
              <c:numCache>
                <c:formatCode>General</c:formatCode>
                <c:ptCount val="4"/>
                <c:pt idx="2">
                  <c:v>2</c:v>
                </c:pt>
                <c:pt idx="3">
                  <c:v>3</c:v>
                </c:pt>
              </c:numCache>
            </c:numRef>
          </c:val>
          <c:extLst>
            <c:ext xmlns:c16="http://schemas.microsoft.com/office/drawing/2014/chart" uri="{C3380CC4-5D6E-409C-BE32-E72D297353CC}">
              <c16:uniqueId val="{00000002-C481-4B5B-A665-FEF8A4EFC284}"/>
            </c:ext>
          </c:extLst>
        </c:ser>
        <c:dLbls>
          <c:dLblPos val="inEnd"/>
          <c:showLegendKey val="0"/>
          <c:showVal val="1"/>
          <c:showCatName val="0"/>
          <c:showSerName val="0"/>
          <c:showPercent val="0"/>
          <c:showBubbleSize val="0"/>
        </c:dLbls>
        <c:gapWidth val="150"/>
        <c:overlap val="100"/>
        <c:axId val="751905736"/>
        <c:axId val="751910984"/>
      </c:barChart>
      <c:catAx>
        <c:axId val="75190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EC-4458-8998-759144DE102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EC-4458-8998-759144DE102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DEC-4458-8998-759144DE102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188-4E8F-A57C-26960F5E76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for all projects</c:v>
                </c:pt>
                <c:pt idx="1">
                  <c:v>Yes, for some projects</c:v>
                </c:pt>
                <c:pt idx="2">
                  <c:v>No, our projects are internal</c:v>
                </c:pt>
                <c:pt idx="3">
                  <c:v>No, we do not use projects</c:v>
                </c:pt>
              </c:strCache>
            </c:strRef>
          </c:cat>
          <c:val>
            <c:numRef>
              <c:f>Sheet1!$B$2:$B$5</c:f>
              <c:numCache>
                <c:formatCode>General</c:formatCode>
                <c:ptCount val="4"/>
                <c:pt idx="0">
                  <c:v>37</c:v>
                </c:pt>
                <c:pt idx="1">
                  <c:v>49</c:v>
                </c:pt>
                <c:pt idx="2">
                  <c:v>7</c:v>
                </c:pt>
              </c:numCache>
            </c:numRef>
          </c:val>
          <c:extLst>
            <c:ext xmlns:c16="http://schemas.microsoft.com/office/drawing/2014/chart" uri="{C3380CC4-5D6E-409C-BE32-E72D297353CC}">
              <c16:uniqueId val="{00000006-FDEC-4458-8998-759144DE102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Yes, for all projects</c:v>
                </c:pt>
                <c:pt idx="1">
                  <c:v>Yes, for some projects</c:v>
                </c:pt>
                <c:pt idx="2">
                  <c:v>No, our projects are internal</c:v>
                </c:pt>
                <c:pt idx="3">
                  <c:v>No, we do not use projects</c:v>
                </c:pt>
              </c:strCache>
            </c:strRef>
          </c:cat>
          <c:val>
            <c:numRef>
              <c:f>Sheet1!$B$2:$B$5</c:f>
              <c:numCache>
                <c:formatCode>General</c:formatCode>
                <c:ptCount val="4"/>
                <c:pt idx="0">
                  <c:v>19</c:v>
                </c:pt>
                <c:pt idx="1">
                  <c:v>56</c:v>
                </c:pt>
                <c:pt idx="2">
                  <c:v>6</c:v>
                </c:pt>
                <c:pt idx="3">
                  <c:v>2</c:v>
                </c:pt>
              </c:numCache>
            </c:numRef>
          </c:val>
          <c:smooth val="0"/>
          <c:extLst>
            <c:ext xmlns:c16="http://schemas.microsoft.com/office/drawing/2014/chart" uri="{C3380CC4-5D6E-409C-BE32-E72D297353CC}">
              <c16:uniqueId val="{00000000-A2BF-4945-933C-8594834B2B73}"/>
            </c:ext>
          </c:extLst>
        </c:ser>
        <c:ser>
          <c:idx val="1"/>
          <c:order val="1"/>
          <c:tx>
            <c:strRef>
              <c:f>Sheet1!$C$1</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Yes, for all projects</c:v>
                </c:pt>
                <c:pt idx="1">
                  <c:v>Yes, for some projects</c:v>
                </c:pt>
                <c:pt idx="2">
                  <c:v>No, our projects are internal</c:v>
                </c:pt>
                <c:pt idx="3">
                  <c:v>No, we do not use projects</c:v>
                </c:pt>
              </c:strCache>
            </c:strRef>
          </c:cat>
          <c:val>
            <c:numRef>
              <c:f>Sheet1!$C$2:$C$5</c:f>
              <c:numCache>
                <c:formatCode>General</c:formatCode>
                <c:ptCount val="4"/>
                <c:pt idx="0">
                  <c:v>26</c:v>
                </c:pt>
                <c:pt idx="1">
                  <c:v>64</c:v>
                </c:pt>
                <c:pt idx="2">
                  <c:v>4</c:v>
                </c:pt>
                <c:pt idx="3">
                  <c:v>1</c:v>
                </c:pt>
              </c:numCache>
            </c:numRef>
          </c:val>
          <c:smooth val="0"/>
          <c:extLst>
            <c:ext xmlns:c16="http://schemas.microsoft.com/office/drawing/2014/chart" uri="{C3380CC4-5D6E-409C-BE32-E72D297353CC}">
              <c16:uniqueId val="{00000001-A2BF-4945-933C-8594834B2B73}"/>
            </c:ext>
          </c:extLst>
        </c:ser>
        <c:ser>
          <c:idx val="2"/>
          <c:order val="2"/>
          <c:tx>
            <c:strRef>
              <c:f>Sheet1!$D$1</c:f>
              <c:strCache>
                <c:ptCount val="1"/>
                <c:pt idx="0">
                  <c:v>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Yes, for all projects</c:v>
                </c:pt>
                <c:pt idx="1">
                  <c:v>Yes, for some projects</c:v>
                </c:pt>
                <c:pt idx="2">
                  <c:v>No, our projects are internal</c:v>
                </c:pt>
                <c:pt idx="3">
                  <c:v>No, we do not use projects</c:v>
                </c:pt>
              </c:strCache>
            </c:strRef>
          </c:cat>
          <c:val>
            <c:numRef>
              <c:f>Sheet1!$D$2:$D$5</c:f>
              <c:numCache>
                <c:formatCode>General</c:formatCode>
                <c:ptCount val="4"/>
                <c:pt idx="0">
                  <c:v>41</c:v>
                </c:pt>
                <c:pt idx="1">
                  <c:v>54</c:v>
                </c:pt>
                <c:pt idx="2">
                  <c:v>5</c:v>
                </c:pt>
                <c:pt idx="3">
                  <c:v>1</c:v>
                </c:pt>
              </c:numCache>
            </c:numRef>
          </c:val>
          <c:smooth val="0"/>
          <c:extLst>
            <c:ext xmlns:c16="http://schemas.microsoft.com/office/drawing/2014/chart" uri="{C3380CC4-5D6E-409C-BE32-E72D297353CC}">
              <c16:uniqueId val="{00000002-A2BF-4945-933C-8594834B2B73}"/>
            </c:ext>
          </c:extLst>
        </c:ser>
        <c:ser>
          <c:idx val="3"/>
          <c:order val="3"/>
          <c:tx>
            <c:strRef>
              <c:f>Sheet1!$E$1</c:f>
              <c:strCache>
                <c:ptCount val="1"/>
                <c:pt idx="0">
                  <c:v>2024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Yes, for all projects</c:v>
                </c:pt>
                <c:pt idx="1">
                  <c:v>Yes, for some projects</c:v>
                </c:pt>
                <c:pt idx="2">
                  <c:v>No, our projects are internal</c:v>
                </c:pt>
                <c:pt idx="3">
                  <c:v>No, we do not use projects</c:v>
                </c:pt>
              </c:strCache>
            </c:strRef>
          </c:cat>
          <c:val>
            <c:numRef>
              <c:f>Sheet1!$E$2:$E$5</c:f>
              <c:numCache>
                <c:formatCode>General</c:formatCode>
                <c:ptCount val="4"/>
                <c:pt idx="0">
                  <c:v>37</c:v>
                </c:pt>
                <c:pt idx="1">
                  <c:v>49</c:v>
                </c:pt>
                <c:pt idx="2">
                  <c:v>7</c:v>
                </c:pt>
              </c:numCache>
            </c:numRef>
          </c:val>
          <c:smooth val="0"/>
          <c:extLst>
            <c:ext xmlns:c16="http://schemas.microsoft.com/office/drawing/2014/chart" uri="{C3380CC4-5D6E-409C-BE32-E72D297353CC}">
              <c16:uniqueId val="{00000000-EECD-4E8B-AD9E-2F7AB2515BE3}"/>
            </c:ext>
          </c:extLst>
        </c:ser>
        <c:dLbls>
          <c:showLegendKey val="0"/>
          <c:showVal val="0"/>
          <c:showCatName val="0"/>
          <c:showSerName val="0"/>
          <c:showPercent val="0"/>
          <c:showBubbleSize val="0"/>
        </c:dLbls>
        <c:marker val="1"/>
        <c:smooth val="0"/>
        <c:axId val="1348429023"/>
        <c:axId val="1348431423"/>
      </c:lineChart>
      <c:catAx>
        <c:axId val="134842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431423"/>
        <c:crosses val="autoZero"/>
        <c:auto val="1"/>
        <c:lblAlgn val="ctr"/>
        <c:lblOffset val="100"/>
        <c:noMultiLvlLbl val="0"/>
      </c:catAx>
      <c:valAx>
        <c:axId val="134843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42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 for all projects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Sheet1!$B$2:$B$5</c:f>
              <c:numCache>
                <c:formatCode>General</c:formatCode>
                <c:ptCount val="4"/>
                <c:pt idx="1">
                  <c:v>4</c:v>
                </c:pt>
                <c:pt idx="2">
                  <c:v>20</c:v>
                </c:pt>
                <c:pt idx="3">
                  <c:v>13</c:v>
                </c:pt>
              </c:numCache>
            </c:numRef>
          </c:val>
          <c:extLst>
            <c:ext xmlns:c16="http://schemas.microsoft.com/office/drawing/2014/chart" uri="{C3380CC4-5D6E-409C-BE32-E72D297353CC}">
              <c16:uniqueId val="{00000000-3052-47A9-80E7-FE09B1609DF4}"/>
            </c:ext>
          </c:extLst>
        </c:ser>
        <c:ser>
          <c:idx val="1"/>
          <c:order val="1"/>
          <c:tx>
            <c:strRef>
              <c:f>Sheet1!$C$1</c:f>
              <c:strCache>
                <c:ptCount val="1"/>
                <c:pt idx="0">
                  <c:v>Yes, for some projects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Sheet1!$C$2:$C$5</c:f>
              <c:numCache>
                <c:formatCode>General</c:formatCode>
                <c:ptCount val="4"/>
                <c:pt idx="0">
                  <c:v>1</c:v>
                </c:pt>
                <c:pt idx="1">
                  <c:v>7</c:v>
                </c:pt>
                <c:pt idx="2">
                  <c:v>34</c:v>
                </c:pt>
                <c:pt idx="3">
                  <c:v>7</c:v>
                </c:pt>
              </c:numCache>
            </c:numRef>
          </c:val>
          <c:extLst>
            <c:ext xmlns:c16="http://schemas.microsoft.com/office/drawing/2014/chart" uri="{C3380CC4-5D6E-409C-BE32-E72D297353CC}">
              <c16:uniqueId val="{00000001-3052-47A9-80E7-FE09B1609DF4}"/>
            </c:ext>
          </c:extLst>
        </c:ser>
        <c:ser>
          <c:idx val="2"/>
          <c:order val="2"/>
          <c:tx>
            <c:strRef>
              <c:f>Sheet1!$D$1</c:f>
              <c:strCache>
                <c:ptCount val="1"/>
                <c:pt idx="0">
                  <c:v>No, our projects are internal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Sheet1!$D$2:$D$5</c:f>
              <c:numCache>
                <c:formatCode>General</c:formatCode>
                <c:ptCount val="4"/>
                <c:pt idx="2">
                  <c:v>5</c:v>
                </c:pt>
                <c:pt idx="3">
                  <c:v>2</c:v>
                </c:pt>
              </c:numCache>
            </c:numRef>
          </c:val>
          <c:extLst>
            <c:ext xmlns:c16="http://schemas.microsoft.com/office/drawing/2014/chart" uri="{C3380CC4-5D6E-409C-BE32-E72D297353CC}">
              <c16:uniqueId val="{00000002-3052-47A9-80E7-FE09B1609DF4}"/>
            </c:ext>
          </c:extLst>
        </c:ser>
        <c:ser>
          <c:idx val="3"/>
          <c:order val="3"/>
          <c:tx>
            <c:strRef>
              <c:f>Sheet1!$E$1</c:f>
              <c:strCache>
                <c:ptCount val="1"/>
                <c:pt idx="0">
                  <c:v>No, we do not use projects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Sheet1!$E$2:$E$5</c:f>
              <c:numCache>
                <c:formatCode>General</c:formatCode>
                <c:ptCount val="4"/>
              </c:numCache>
            </c:numRef>
          </c:val>
          <c:extLst>
            <c:ext xmlns:c16="http://schemas.microsoft.com/office/drawing/2014/chart" uri="{C3380CC4-5D6E-409C-BE32-E72D297353CC}">
              <c16:uniqueId val="{00000003-3052-47A9-80E7-FE09B1609DF4}"/>
            </c:ext>
          </c:extLst>
        </c:ser>
        <c:dLbls>
          <c:dLblPos val="inEnd"/>
          <c:showLegendKey val="0"/>
          <c:showVal val="1"/>
          <c:showCatName val="0"/>
          <c:showSerName val="0"/>
          <c:showPercent val="0"/>
          <c:showBubbleSize val="0"/>
        </c:dLbls>
        <c:gapWidth val="269"/>
        <c:overlap val="100"/>
        <c:axId val="751905736"/>
        <c:axId val="751910984"/>
      </c:barChart>
      <c:catAx>
        <c:axId val="751905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E0E-4CF6-9E09-BC264607F3A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E0E-4CF6-9E09-BC264607F3A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E0E-4CF6-9E09-BC264607F3A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 elective or co-corruicular only</c:v>
                </c:pt>
                <c:pt idx="2">
                  <c:v>No PBL Programs</c:v>
                </c:pt>
              </c:strCache>
            </c:strRef>
          </c:cat>
          <c:val>
            <c:numRef>
              <c:f>Sheet1!$B$2:$B$4</c:f>
              <c:numCache>
                <c:formatCode>General</c:formatCode>
                <c:ptCount val="3"/>
                <c:pt idx="0">
                  <c:v>65</c:v>
                </c:pt>
                <c:pt idx="1">
                  <c:v>20</c:v>
                </c:pt>
                <c:pt idx="2">
                  <c:v>8</c:v>
                </c:pt>
              </c:numCache>
            </c:numRef>
          </c:val>
          <c:extLst>
            <c:ext xmlns:c16="http://schemas.microsoft.com/office/drawing/2014/chart" uri="{C3380CC4-5D6E-409C-BE32-E72D297353CC}">
              <c16:uniqueId val="{00000008-EE0E-4CF6-9E09-BC264607F3A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3791233217878"/>
          <c:y val="4.642333839467478E-2"/>
          <c:w val="0.89806208766782125"/>
          <c:h val="0.8920725041592179"/>
        </c:manualLayout>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c:formatCode>
                <c:ptCount val="6"/>
                <c:pt idx="0">
                  <c:v>0.49</c:v>
                </c:pt>
                <c:pt idx="1">
                  <c:v>0.42</c:v>
                </c:pt>
                <c:pt idx="2">
                  <c:v>0.47</c:v>
                </c:pt>
                <c:pt idx="3">
                  <c:v>0.61</c:v>
                </c:pt>
                <c:pt idx="4">
                  <c:v>0.52</c:v>
                </c:pt>
                <c:pt idx="5" formatCode="General">
                  <c:v>0.69569999999999999</c:v>
                </c:pt>
              </c:numCache>
            </c:numRef>
          </c:val>
          <c:smooth val="0"/>
          <c:extLst>
            <c:ext xmlns:c16="http://schemas.microsoft.com/office/drawing/2014/chart" uri="{C3380CC4-5D6E-409C-BE32-E72D297353CC}">
              <c16:uniqueId val="{00000000-1B5B-4B84-8B95-5C6ABE865B03}"/>
            </c:ext>
          </c:extLst>
        </c:ser>
        <c:dLbls>
          <c:showLegendKey val="0"/>
          <c:showVal val="0"/>
          <c:showCatName val="0"/>
          <c:showSerName val="0"/>
          <c:showPercent val="0"/>
          <c:showBubbleSize val="0"/>
        </c:dLbls>
        <c:marker val="1"/>
        <c:smooth val="0"/>
        <c:axId val="1557926000"/>
        <c:axId val="1557920176"/>
      </c:lineChart>
      <c:catAx>
        <c:axId val="15579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0176"/>
        <c:crosses val="autoZero"/>
        <c:auto val="1"/>
        <c:lblAlgn val="ctr"/>
        <c:lblOffset val="100"/>
        <c:noMultiLvlLbl val="0"/>
      </c:catAx>
      <c:valAx>
        <c:axId val="155792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92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Sheet1!$B$2:$B$5</c:f>
              <c:numCache>
                <c:formatCode>General</c:formatCode>
                <c:ptCount val="4"/>
                <c:pt idx="1">
                  <c:v>5</c:v>
                </c:pt>
                <c:pt idx="2">
                  <c:v>45</c:v>
                </c:pt>
                <c:pt idx="3">
                  <c:v>14</c:v>
                </c:pt>
              </c:numCache>
            </c:numRef>
          </c:val>
          <c:extLst>
            <c:ext xmlns:c16="http://schemas.microsoft.com/office/drawing/2014/chart" uri="{C3380CC4-5D6E-409C-BE32-E72D297353CC}">
              <c16:uniqueId val="{00000000-3052-47A9-80E7-FE09B1609DF4}"/>
            </c:ext>
          </c:extLst>
        </c:ser>
        <c:ser>
          <c:idx val="1"/>
          <c:order val="1"/>
          <c:tx>
            <c:strRef>
              <c:f>Sheet1!$C$1</c:f>
              <c:strCache>
                <c:ptCount val="1"/>
                <c:pt idx="0">
                  <c:v>No, elective or co-curricular only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Sheet1!$C$2:$C$5</c:f>
              <c:numCache>
                <c:formatCode>General</c:formatCode>
                <c:ptCount val="4"/>
                <c:pt idx="0">
                  <c:v>1</c:v>
                </c:pt>
                <c:pt idx="1">
                  <c:v>5</c:v>
                </c:pt>
                <c:pt idx="2">
                  <c:v>6</c:v>
                </c:pt>
                <c:pt idx="3">
                  <c:v>8</c:v>
                </c:pt>
              </c:numCache>
            </c:numRef>
          </c:val>
          <c:extLst>
            <c:ext xmlns:c16="http://schemas.microsoft.com/office/drawing/2014/chart" uri="{C3380CC4-5D6E-409C-BE32-E72D297353CC}">
              <c16:uniqueId val="{00000001-3052-47A9-80E7-FE09B1609DF4}"/>
            </c:ext>
          </c:extLst>
        </c:ser>
        <c:ser>
          <c:idx val="2"/>
          <c:order val="2"/>
          <c:tx>
            <c:strRef>
              <c:f>Sheet1!$D$1</c:f>
              <c:strCache>
                <c:ptCount val="1"/>
                <c:pt idx="0">
                  <c:v>No PBL programs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Other</c:v>
                </c:pt>
                <c:pt idx="1">
                  <c:v>Multi-college</c:v>
                </c:pt>
                <c:pt idx="2">
                  <c:v>Engineering</c:v>
                </c:pt>
                <c:pt idx="3">
                  <c:v>Business</c:v>
                </c:pt>
              </c:strCache>
            </c:strRef>
          </c:cat>
          <c:val>
            <c:numRef>
              <c:f>Sheet1!$D$2:$D$5</c:f>
              <c:numCache>
                <c:formatCode>General</c:formatCode>
                <c:ptCount val="4"/>
                <c:pt idx="2">
                  <c:v>8</c:v>
                </c:pt>
              </c:numCache>
            </c:numRef>
          </c:val>
          <c:extLst>
            <c:ext xmlns:c16="http://schemas.microsoft.com/office/drawing/2014/chart" uri="{C3380CC4-5D6E-409C-BE32-E72D297353CC}">
              <c16:uniqueId val="{00000002-3052-47A9-80E7-FE09B1609DF4}"/>
            </c:ext>
          </c:extLst>
        </c:ser>
        <c:dLbls>
          <c:dLblPos val="inEnd"/>
          <c:showLegendKey val="0"/>
          <c:showVal val="1"/>
          <c:showCatName val="0"/>
          <c:showSerName val="0"/>
          <c:showPercent val="0"/>
          <c:showBubbleSize val="0"/>
        </c:dLbls>
        <c:gapWidth val="150"/>
        <c:overlap val="100"/>
        <c:axId val="751905736"/>
        <c:axId val="751910984"/>
      </c:barChart>
      <c:catAx>
        <c:axId val="75190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751910984"/>
        <c:crosses val="autoZero"/>
        <c:auto val="1"/>
        <c:lblAlgn val="ctr"/>
        <c:lblOffset val="100"/>
        <c:noMultiLvlLbl val="0"/>
      </c:catAx>
      <c:valAx>
        <c:axId val="7519109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905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b="0" dirty="0"/>
              <a:t>All Disciplines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BCE-404F-BFAA-BA9F9DFE762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BCE-404F-BFAA-BA9F9DFE762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BCE-404F-BFAA-BA9F9DFE762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076-48C1-A347-19272324A82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076-48C1-A347-19272324A8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fee</c:v>
                </c:pt>
                <c:pt idx="1">
                  <c:v>Yes, &lt;$5,000</c:v>
                </c:pt>
                <c:pt idx="2">
                  <c:v>Yes, $5,001 - $10,000</c:v>
                </c:pt>
                <c:pt idx="3">
                  <c:v>Yes, $10,001 - $20,000</c:v>
                </c:pt>
                <c:pt idx="4">
                  <c:v>Yes, &gt;$20,000</c:v>
                </c:pt>
              </c:strCache>
            </c:strRef>
          </c:cat>
          <c:val>
            <c:numRef>
              <c:f>Sheet1!$B$2:$B$6</c:f>
              <c:numCache>
                <c:formatCode>General</c:formatCode>
                <c:ptCount val="5"/>
                <c:pt idx="0">
                  <c:v>42</c:v>
                </c:pt>
                <c:pt idx="1">
                  <c:v>14</c:v>
                </c:pt>
                <c:pt idx="2">
                  <c:v>15</c:v>
                </c:pt>
                <c:pt idx="3">
                  <c:v>14</c:v>
                </c:pt>
                <c:pt idx="4">
                  <c:v>7</c:v>
                </c:pt>
              </c:numCache>
            </c:numRef>
          </c:val>
          <c:extLst>
            <c:ext xmlns:c16="http://schemas.microsoft.com/office/drawing/2014/chart" uri="{C3380CC4-5D6E-409C-BE32-E72D297353CC}">
              <c16:uniqueId val="{00000006-ABCE-404F-BFAA-BA9F9DFE762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0.90201</cdr:x>
      <cdr:y>0.18663</cdr:y>
    </cdr:from>
    <cdr:to>
      <cdr:x>1</cdr:x>
      <cdr:y>0.30053</cdr:y>
    </cdr:to>
    <cdr:sp macro="" textlink="">
      <cdr:nvSpPr>
        <cdr:cNvPr id="2" name="TextBox 1">
          <a:extLst xmlns:a="http://schemas.openxmlformats.org/drawingml/2006/main">
            <a:ext uri="{FF2B5EF4-FFF2-40B4-BE49-F238E27FC236}">
              <a16:creationId xmlns:a16="http://schemas.microsoft.com/office/drawing/2014/main" id="{62D69CCE-0ACA-9182-869B-40A5CD26DE2A}"/>
            </a:ext>
          </a:extLst>
        </cdr:cNvPr>
        <cdr:cNvSpPr txBox="1"/>
      </cdr:nvSpPr>
      <cdr:spPr>
        <a:xfrm xmlns:a="http://schemas.openxmlformats.org/drawingml/2006/main">
          <a:off x="7594342" y="857392"/>
          <a:ext cx="771993" cy="523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1FEE8-DDAB-4A80-9977-2B1CC585831B}"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B9C5B-9ED8-4422-9032-D094BC2B0D22}" type="slidenum">
              <a:rPr lang="en-US" smtClean="0"/>
              <a:t>‹#›</a:t>
            </a:fld>
            <a:endParaRPr lang="en-US"/>
          </a:p>
        </p:txBody>
      </p:sp>
    </p:spTree>
    <p:extLst>
      <p:ext uri="{BB962C8B-B14F-4D97-AF65-F5344CB8AC3E}">
        <p14:creationId xmlns:p14="http://schemas.microsoft.com/office/powerpoint/2010/main" val="5120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3</a:t>
            </a:fld>
            <a:endParaRPr lang="en-US"/>
          </a:p>
        </p:txBody>
      </p:sp>
    </p:spTree>
    <p:extLst>
      <p:ext uri="{BB962C8B-B14F-4D97-AF65-F5344CB8AC3E}">
        <p14:creationId xmlns:p14="http://schemas.microsoft.com/office/powerpoint/2010/main" val="182116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2023:</a:t>
            </a:r>
          </a:p>
          <a:p>
            <a:r>
              <a:rPr lang="en-US" sz="1800" b="0" i="0" u="none" strike="noStrike" baseline="0" dirty="0">
                <a:solidFill>
                  <a:srgbClr val="000000"/>
                </a:solidFill>
                <a:latin typeface="Calibri" panose="020F0502020204030204" pitchFamily="34" charset="0"/>
              </a:rPr>
              <a:t>Yes, within the college	51	</a:t>
            </a:r>
          </a:p>
          <a:p>
            <a:r>
              <a:rPr lang="en-US" sz="1800" b="0" i="0" u="none" strike="noStrike" baseline="0" dirty="0">
                <a:solidFill>
                  <a:srgbClr val="000000"/>
                </a:solidFill>
                <a:latin typeface="Calibri" panose="020F0502020204030204" pitchFamily="34" charset="0"/>
              </a:rPr>
              <a:t>Yes, across colleges	21	</a:t>
            </a:r>
          </a:p>
          <a:p>
            <a:r>
              <a:rPr lang="en-US" sz="1800" b="0" i="0" u="none" strike="noStrike" baseline="0" dirty="0">
                <a:solidFill>
                  <a:srgbClr val="000000"/>
                </a:solidFill>
                <a:latin typeface="Calibri" panose="020F0502020204030204" pitchFamily="34" charset="0"/>
              </a:rPr>
              <a:t>No	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12</a:t>
            </a:fld>
            <a:endParaRPr lang="en-US"/>
          </a:p>
        </p:txBody>
      </p:sp>
    </p:spTree>
    <p:extLst>
      <p:ext uri="{BB962C8B-B14F-4D97-AF65-F5344CB8AC3E}">
        <p14:creationId xmlns:p14="http://schemas.microsoft.com/office/powerpoint/2010/main" val="55660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a:t>
            </a:r>
          </a:p>
          <a:p>
            <a:r>
              <a:rPr lang="en-US" dirty="0"/>
              <a:t>Business overall </a:t>
            </a:r>
            <a:r>
              <a:rPr lang="en-US" dirty="0" err="1"/>
              <a:t>multid</a:t>
            </a:r>
            <a:r>
              <a:rPr lang="en-US" dirty="0"/>
              <a:t>: 63% yes</a:t>
            </a:r>
          </a:p>
          <a:p>
            <a:r>
              <a:rPr lang="en-US" sz="1800" b="0" i="0" u="none" strike="noStrike" dirty="0">
                <a:solidFill>
                  <a:srgbClr val="000000"/>
                </a:solidFill>
                <a:effectLst/>
                <a:latin typeface="Calibri" panose="020F0502020204030204" pitchFamily="34" charset="0"/>
              </a:rPr>
              <a:t>Multi-disciplinary Projects in Business</a:t>
            </a:r>
            <a:endParaRPr lang="en-US" dirty="0"/>
          </a:p>
          <a:p>
            <a:r>
              <a:rPr lang="en-US" sz="1800" b="0" i="0" u="none" strike="noStrike" dirty="0">
                <a:solidFill>
                  <a:srgbClr val="000000"/>
                </a:solidFill>
                <a:effectLst/>
                <a:latin typeface="Calibri" panose="020F0502020204030204" pitchFamily="34" charset="0"/>
              </a:rPr>
              <a:t>Yes, within the college</a:t>
            </a:r>
            <a:r>
              <a:rPr lang="en-US" dirty="0"/>
              <a:t> </a:t>
            </a:r>
            <a:r>
              <a:rPr lang="en-US" sz="1800" b="0" i="0" u="none" strike="noStrike" dirty="0">
                <a:solidFill>
                  <a:srgbClr val="000000"/>
                </a:solidFill>
                <a:effectLst/>
                <a:latin typeface="Calibri" panose="020F0502020204030204" pitchFamily="34" charset="0"/>
              </a:rPr>
              <a:t>27</a:t>
            </a:r>
            <a:r>
              <a:rPr lang="en-US" dirty="0"/>
              <a:t> </a:t>
            </a:r>
          </a:p>
          <a:p>
            <a:r>
              <a:rPr lang="en-US" sz="1800" b="0" i="0" u="none" strike="noStrike" dirty="0">
                <a:solidFill>
                  <a:srgbClr val="000000"/>
                </a:solidFill>
                <a:effectLst/>
                <a:latin typeface="Calibri" panose="020F0502020204030204" pitchFamily="34" charset="0"/>
              </a:rPr>
              <a:t>Yes, across colleges</a:t>
            </a:r>
            <a:r>
              <a:rPr lang="en-US" dirty="0"/>
              <a:t> </a:t>
            </a:r>
            <a:r>
              <a:rPr lang="en-US" sz="1800" b="0" i="0" u="none" strike="noStrike" dirty="0">
                <a:solidFill>
                  <a:srgbClr val="000000"/>
                </a:solidFill>
                <a:effectLst/>
                <a:latin typeface="Calibri" panose="020F0502020204030204" pitchFamily="34" charset="0"/>
              </a:rPr>
              <a:t>6</a:t>
            </a:r>
            <a:r>
              <a:rPr lang="en-US" dirty="0"/>
              <a:t> </a:t>
            </a:r>
          </a:p>
          <a:p>
            <a:r>
              <a:rPr lang="en-US" sz="1800" b="0" i="0" u="none" strike="noStrike" dirty="0">
                <a:solidFill>
                  <a:srgbClr val="000000"/>
                </a:solidFill>
                <a:effectLst/>
                <a:latin typeface="Calibri" panose="020F0502020204030204" pitchFamily="34" charset="0"/>
              </a:rPr>
              <a:t>No</a:t>
            </a:r>
            <a:r>
              <a:rPr lang="en-US" dirty="0"/>
              <a:t> </a:t>
            </a:r>
            <a:r>
              <a:rPr lang="en-US" sz="1800" b="0" i="0" u="none" strike="noStrike" dirty="0">
                <a:solidFill>
                  <a:srgbClr val="000000"/>
                </a:solidFill>
                <a:effectLst/>
                <a:latin typeface="Calibri" panose="020F0502020204030204" pitchFamily="34" charset="0"/>
              </a:rPr>
              <a:t>19</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Engineering overall </a:t>
            </a:r>
            <a:r>
              <a:rPr lang="en-US" sz="1800" b="0" i="0" u="none" strike="noStrike" dirty="0" err="1">
                <a:solidFill>
                  <a:srgbClr val="000000"/>
                </a:solidFill>
                <a:effectLst/>
                <a:latin typeface="Calibri" panose="020F0502020204030204" pitchFamily="34" charset="0"/>
              </a:rPr>
              <a:t>multid</a:t>
            </a:r>
            <a:r>
              <a:rPr lang="en-US" sz="1800" b="0" i="0" u="none" strike="noStrike" dirty="0">
                <a:solidFill>
                  <a:srgbClr val="000000"/>
                </a:solidFill>
                <a:effectLst/>
                <a:latin typeface="Calibri" panose="020F0502020204030204" pitchFamily="34" charset="0"/>
              </a:rPr>
              <a:t>: </a:t>
            </a:r>
            <a:r>
              <a:rPr lang="en-US" sz="1800" dirty="0"/>
              <a:t>75% yes</a:t>
            </a: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Multi-disciplinary Projects in Engineering</a:t>
            </a:r>
            <a:endParaRPr lang="en-US" dirty="0"/>
          </a:p>
          <a:p>
            <a:r>
              <a:rPr lang="en-US" sz="1800" b="0" i="0" u="none" strike="noStrike" dirty="0">
                <a:solidFill>
                  <a:srgbClr val="000000"/>
                </a:solidFill>
                <a:effectLst/>
                <a:latin typeface="Calibri" panose="020F0502020204030204" pitchFamily="34" charset="0"/>
              </a:rPr>
              <a:t>Yes, within the college</a:t>
            </a:r>
            <a:r>
              <a:rPr lang="en-US" dirty="0"/>
              <a:t> </a:t>
            </a:r>
            <a:r>
              <a:rPr lang="en-US" sz="1800" b="0" i="0" u="none" strike="noStrike" dirty="0">
                <a:solidFill>
                  <a:srgbClr val="000000"/>
                </a:solidFill>
                <a:effectLst/>
                <a:latin typeface="Calibri" panose="020F0502020204030204" pitchFamily="34" charset="0"/>
              </a:rPr>
              <a:t>12</a:t>
            </a:r>
            <a:endParaRPr lang="en-US" dirty="0"/>
          </a:p>
          <a:p>
            <a:r>
              <a:rPr lang="en-US" sz="1800" b="0" i="0" u="none" strike="noStrike" dirty="0">
                <a:solidFill>
                  <a:srgbClr val="000000"/>
                </a:solidFill>
                <a:effectLst/>
                <a:latin typeface="Calibri" panose="020F0502020204030204" pitchFamily="34" charset="0"/>
              </a:rPr>
              <a:t>Yes, across colleges</a:t>
            </a:r>
            <a:r>
              <a:rPr lang="en-US" dirty="0"/>
              <a:t> </a:t>
            </a:r>
            <a:r>
              <a:rPr lang="en-US" sz="1800" b="0" i="0" u="none" strike="noStrike" dirty="0">
                <a:solidFill>
                  <a:srgbClr val="000000"/>
                </a:solidFill>
                <a:effectLst/>
                <a:latin typeface="Calibri" panose="020F0502020204030204" pitchFamily="34" charset="0"/>
              </a:rPr>
              <a:t>3</a:t>
            </a:r>
            <a:r>
              <a:rPr lang="en-US" dirty="0"/>
              <a:t> </a:t>
            </a:r>
          </a:p>
          <a:p>
            <a:r>
              <a:rPr lang="en-US" sz="1800" b="0" i="0" u="none" strike="noStrike" dirty="0">
                <a:solidFill>
                  <a:srgbClr val="000000"/>
                </a:solidFill>
                <a:effectLst/>
                <a:latin typeface="Calibri" panose="020F0502020204030204" pitchFamily="34" charset="0"/>
              </a:rPr>
              <a:t>No</a:t>
            </a:r>
            <a:r>
              <a:rPr lang="en-US" dirty="0"/>
              <a:t> </a:t>
            </a:r>
            <a:r>
              <a:rPr lang="en-US" sz="1800" b="0" i="0" u="none" strike="noStrike" dirty="0">
                <a:solidFill>
                  <a:srgbClr val="000000"/>
                </a:solidFill>
                <a:effectLst/>
                <a:latin typeface="Calibri" panose="020F0502020204030204" pitchFamily="34" charset="0"/>
              </a:rPr>
              <a:t>5</a:t>
            </a:r>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13</a:t>
            </a:fld>
            <a:endParaRPr lang="en-US"/>
          </a:p>
        </p:txBody>
      </p:sp>
    </p:spTree>
    <p:extLst>
      <p:ext uri="{BB962C8B-B14F-4D97-AF65-F5344CB8AC3E}">
        <p14:creationId xmlns:p14="http://schemas.microsoft.com/office/powerpoint/2010/main" val="162311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a:t>
            </a:r>
          </a:p>
          <a:p>
            <a:r>
              <a:rPr lang="en-US" dirty="0"/>
              <a:t>Yes: 42%</a:t>
            </a:r>
          </a:p>
          <a:p>
            <a:r>
              <a:rPr lang="en-US" dirty="0"/>
              <a:t>No: 58%</a:t>
            </a:r>
          </a:p>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14</a:t>
            </a:fld>
            <a:endParaRPr lang="en-US"/>
          </a:p>
        </p:txBody>
      </p:sp>
    </p:spTree>
    <p:extLst>
      <p:ext uri="{BB962C8B-B14F-4D97-AF65-F5344CB8AC3E}">
        <p14:creationId xmlns:p14="http://schemas.microsoft.com/office/powerpoint/2010/main" val="216304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15</a:t>
            </a:fld>
            <a:endParaRPr lang="en-US"/>
          </a:p>
        </p:txBody>
      </p:sp>
    </p:spTree>
    <p:extLst>
      <p:ext uri="{BB962C8B-B14F-4D97-AF65-F5344CB8AC3E}">
        <p14:creationId xmlns:p14="http://schemas.microsoft.com/office/powerpoint/2010/main" val="422511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a:t>
            </a:r>
          </a:p>
          <a:p>
            <a:r>
              <a:rPr lang="en-US" dirty="0"/>
              <a:t>Business: 52%</a:t>
            </a:r>
          </a:p>
          <a:p>
            <a:r>
              <a:rPr lang="en-US" dirty="0"/>
              <a:t>Multi College: 76%</a:t>
            </a:r>
          </a:p>
          <a:p>
            <a:r>
              <a:rPr lang="en-US" dirty="0"/>
              <a:t>Eng: 40%</a:t>
            </a:r>
          </a:p>
        </p:txBody>
      </p:sp>
      <p:sp>
        <p:nvSpPr>
          <p:cNvPr id="4" name="Slide Number Placeholder 3"/>
          <p:cNvSpPr>
            <a:spLocks noGrp="1"/>
          </p:cNvSpPr>
          <p:nvPr>
            <p:ph type="sldNum" sz="quarter" idx="5"/>
          </p:nvPr>
        </p:nvSpPr>
        <p:spPr/>
        <p:txBody>
          <a:bodyPr/>
          <a:lstStyle/>
          <a:p>
            <a:fld id="{430B9C5B-9ED8-4422-9032-D094BC2B0D22}" type="slidenum">
              <a:rPr lang="en-US" smtClean="0"/>
              <a:t>16</a:t>
            </a:fld>
            <a:endParaRPr lang="en-US"/>
          </a:p>
        </p:txBody>
      </p:sp>
    </p:spTree>
    <p:extLst>
      <p:ext uri="{BB962C8B-B14F-4D97-AF65-F5344CB8AC3E}">
        <p14:creationId xmlns:p14="http://schemas.microsoft.com/office/powerpoint/2010/main" val="201094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30B9C5B-9ED8-4422-9032-D094BC2B0D22}" type="slidenum">
              <a:rPr lang="en-US" smtClean="0"/>
              <a:t>17</a:t>
            </a:fld>
            <a:endParaRPr lang="en-US"/>
          </a:p>
        </p:txBody>
      </p:sp>
    </p:spTree>
    <p:extLst>
      <p:ext uri="{BB962C8B-B14F-4D97-AF65-F5344CB8AC3E}">
        <p14:creationId xmlns:p14="http://schemas.microsoft.com/office/powerpoint/2010/main" val="98457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18</a:t>
            </a:fld>
            <a:endParaRPr lang="en-US"/>
          </a:p>
        </p:txBody>
      </p:sp>
    </p:spTree>
    <p:extLst>
      <p:ext uri="{BB962C8B-B14F-4D97-AF65-F5344CB8AC3E}">
        <p14:creationId xmlns:p14="http://schemas.microsoft.com/office/powerpoint/2010/main" val="51188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Results</a:t>
            </a:r>
          </a:p>
          <a:p>
            <a:r>
              <a:rPr lang="en-US" sz="1800" b="0" i="0" u="none" strike="noStrike" baseline="0" dirty="0">
                <a:solidFill>
                  <a:srgbClr val="000000"/>
                </a:solidFill>
                <a:latin typeface="Calibri" panose="020F0502020204030204" pitchFamily="34" charset="0"/>
              </a:rPr>
              <a:t>1 - 10	21	</a:t>
            </a:r>
          </a:p>
          <a:p>
            <a:r>
              <a:rPr lang="en-US" sz="1800" b="0" i="0" u="none" strike="noStrike" baseline="0" dirty="0">
                <a:solidFill>
                  <a:srgbClr val="000000"/>
                </a:solidFill>
                <a:latin typeface="Calibri" panose="020F0502020204030204" pitchFamily="34" charset="0"/>
              </a:rPr>
              <a:t>11 - 20	7	</a:t>
            </a:r>
          </a:p>
          <a:p>
            <a:r>
              <a:rPr lang="en-US" sz="1800" b="0" i="0" u="none" strike="noStrike" baseline="0" dirty="0">
                <a:solidFill>
                  <a:srgbClr val="000000"/>
                </a:solidFill>
                <a:latin typeface="Calibri" panose="020F0502020204030204" pitchFamily="34" charset="0"/>
              </a:rPr>
              <a:t>21 - 35	17	</a:t>
            </a:r>
          </a:p>
          <a:p>
            <a:r>
              <a:rPr lang="en-US" sz="1800" b="0" i="0" u="none" strike="noStrike" baseline="0" dirty="0">
                <a:solidFill>
                  <a:srgbClr val="000000"/>
                </a:solidFill>
                <a:latin typeface="Calibri" panose="020F0502020204030204" pitchFamily="34" charset="0"/>
              </a:rPr>
              <a:t>36 - 50	13	</a:t>
            </a:r>
          </a:p>
          <a:p>
            <a:r>
              <a:rPr lang="en-US" sz="1800" b="0" i="0" u="none" strike="noStrike" baseline="0" dirty="0">
                <a:solidFill>
                  <a:srgbClr val="000000"/>
                </a:solidFill>
                <a:latin typeface="Calibri" panose="020F0502020204030204" pitchFamily="34" charset="0"/>
              </a:rPr>
              <a:t>51 - 100	18	</a:t>
            </a:r>
          </a:p>
          <a:p>
            <a:r>
              <a:rPr lang="en-US" sz="1800" b="0" i="0" u="none" strike="noStrike" baseline="0" dirty="0">
                <a:solidFill>
                  <a:srgbClr val="000000"/>
                </a:solidFill>
                <a:latin typeface="Calibri" panose="020F0502020204030204" pitchFamily="34" charset="0"/>
              </a:rPr>
              <a:t>101+	11</a:t>
            </a:r>
          </a:p>
        </p:txBody>
      </p:sp>
      <p:sp>
        <p:nvSpPr>
          <p:cNvPr id="4" name="Slide Number Placeholder 3"/>
          <p:cNvSpPr>
            <a:spLocks noGrp="1"/>
          </p:cNvSpPr>
          <p:nvPr>
            <p:ph type="sldNum" sz="quarter" idx="5"/>
          </p:nvPr>
        </p:nvSpPr>
        <p:spPr/>
        <p:txBody>
          <a:bodyPr/>
          <a:lstStyle/>
          <a:p>
            <a:fld id="{430B9C5B-9ED8-4422-9032-D094BC2B0D22}" type="slidenum">
              <a:rPr lang="en-US" smtClean="0"/>
              <a:t>19</a:t>
            </a:fld>
            <a:endParaRPr lang="en-US"/>
          </a:p>
        </p:txBody>
      </p:sp>
    </p:spTree>
    <p:extLst>
      <p:ext uri="{BB962C8B-B14F-4D97-AF65-F5344CB8AC3E}">
        <p14:creationId xmlns:p14="http://schemas.microsoft.com/office/powerpoint/2010/main" val="250623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20</a:t>
            </a:fld>
            <a:endParaRPr lang="en-US"/>
          </a:p>
        </p:txBody>
      </p:sp>
    </p:spTree>
    <p:extLst>
      <p:ext uri="{BB962C8B-B14F-4D97-AF65-F5344CB8AC3E}">
        <p14:creationId xmlns:p14="http://schemas.microsoft.com/office/powerpoint/2010/main" val="112590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overall results</a:t>
            </a:r>
          </a:p>
          <a:p>
            <a:r>
              <a:rPr lang="en-US" dirty="0"/>
              <a:t>21% overall refuse NDA even if client insists</a:t>
            </a:r>
          </a:p>
          <a:p>
            <a:r>
              <a:rPr lang="en-US" sz="1800" b="0" i="0" u="none" strike="noStrike" baseline="0" dirty="0">
                <a:solidFill>
                  <a:srgbClr val="000000"/>
                </a:solidFill>
                <a:latin typeface="Calibri" panose="020F0502020204030204" pitchFamily="34" charset="0"/>
              </a:rPr>
              <a:t>Yes as a standard procedure	34	</a:t>
            </a:r>
          </a:p>
          <a:p>
            <a:r>
              <a:rPr lang="en-US" sz="1800" b="0" i="0" u="none" strike="noStrike" baseline="0" dirty="0">
                <a:solidFill>
                  <a:srgbClr val="000000"/>
                </a:solidFill>
                <a:latin typeface="Calibri" panose="020F0502020204030204" pitchFamily="34" charset="0"/>
              </a:rPr>
              <a:t>Yes if the client insists	35	</a:t>
            </a:r>
          </a:p>
          <a:p>
            <a:r>
              <a:rPr lang="en-US" sz="1800" b="0" i="0" u="none" strike="noStrike" baseline="0" dirty="0">
                <a:solidFill>
                  <a:srgbClr val="000000"/>
                </a:solidFill>
                <a:latin typeface="Calibri" panose="020F0502020204030204" pitchFamily="34" charset="0"/>
              </a:rPr>
              <a:t>No		18	</a:t>
            </a:r>
          </a:p>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21</a:t>
            </a:fld>
            <a:endParaRPr lang="en-US"/>
          </a:p>
        </p:txBody>
      </p:sp>
    </p:spTree>
    <p:extLst>
      <p:ext uri="{BB962C8B-B14F-4D97-AF65-F5344CB8AC3E}">
        <p14:creationId xmlns:p14="http://schemas.microsoft.com/office/powerpoint/2010/main" val="40579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4</a:t>
            </a:fld>
            <a:endParaRPr lang="en-US"/>
          </a:p>
        </p:txBody>
      </p:sp>
    </p:spTree>
    <p:extLst>
      <p:ext uri="{BB962C8B-B14F-4D97-AF65-F5344CB8AC3E}">
        <p14:creationId xmlns:p14="http://schemas.microsoft.com/office/powerpoint/2010/main" val="41712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2023 Data</a:t>
            </a:r>
          </a:p>
          <a:p>
            <a:r>
              <a:rPr lang="en-US" sz="1800" b="0" i="0" u="none" strike="noStrike" dirty="0">
                <a:solidFill>
                  <a:srgbClr val="000000"/>
                </a:solidFill>
                <a:effectLst/>
                <a:latin typeface="Calibri" panose="020F0502020204030204" pitchFamily="34" charset="0"/>
              </a:rPr>
              <a:t>Strongly agree</a:t>
            </a:r>
            <a:r>
              <a:rPr lang="en-US" dirty="0"/>
              <a:t> </a:t>
            </a:r>
            <a:r>
              <a:rPr lang="en-US" sz="1800" b="0" i="0" u="none" strike="noStrike" dirty="0">
                <a:solidFill>
                  <a:srgbClr val="000000"/>
                </a:solidFill>
                <a:effectLst/>
                <a:latin typeface="Calibri" panose="020F0502020204030204" pitchFamily="34" charset="0"/>
              </a:rPr>
              <a:t>57</a:t>
            </a:r>
            <a:r>
              <a:rPr lang="en-US" dirty="0"/>
              <a:t> </a:t>
            </a:r>
          </a:p>
          <a:p>
            <a:r>
              <a:rPr lang="en-US" sz="1800" b="0" i="0" u="none" strike="noStrike" dirty="0">
                <a:solidFill>
                  <a:srgbClr val="000000"/>
                </a:solidFill>
                <a:effectLst/>
                <a:latin typeface="Calibri" panose="020F0502020204030204" pitchFamily="34" charset="0"/>
              </a:rPr>
              <a:t>Somewhat agree</a:t>
            </a:r>
            <a:r>
              <a:rPr lang="en-US" dirty="0"/>
              <a:t> </a:t>
            </a:r>
            <a:r>
              <a:rPr lang="en-US" sz="1800" b="0" i="0" u="none" strike="noStrike" dirty="0">
                <a:solidFill>
                  <a:srgbClr val="000000"/>
                </a:solidFill>
                <a:effectLst/>
                <a:latin typeface="Calibri" panose="020F0502020204030204" pitchFamily="34" charset="0"/>
              </a:rPr>
              <a:t>21</a:t>
            </a:r>
            <a:r>
              <a:rPr lang="en-US" dirty="0"/>
              <a:t> </a:t>
            </a:r>
          </a:p>
          <a:p>
            <a:r>
              <a:rPr lang="en-US" sz="1800" b="0" i="0" u="none" strike="noStrike" dirty="0">
                <a:solidFill>
                  <a:srgbClr val="000000"/>
                </a:solidFill>
                <a:effectLst/>
                <a:latin typeface="Calibri" panose="020F0502020204030204" pitchFamily="34" charset="0"/>
              </a:rPr>
              <a:t>Neutral</a:t>
            </a:r>
            <a:r>
              <a:rPr lang="en-US" dirty="0"/>
              <a:t> </a:t>
            </a:r>
            <a:r>
              <a:rPr lang="en-US" sz="1800" b="0" i="0" u="none" strike="noStrike" dirty="0">
                <a:solidFill>
                  <a:srgbClr val="000000"/>
                </a:solidFill>
                <a:effectLst/>
                <a:latin typeface="Calibri" panose="020F0502020204030204" pitchFamily="34" charset="0"/>
              </a:rPr>
              <a:t>5</a:t>
            </a:r>
            <a:r>
              <a:rPr lang="en-US" dirty="0"/>
              <a:t> </a:t>
            </a:r>
          </a:p>
          <a:p>
            <a:r>
              <a:rPr lang="en-US" sz="1800" b="0" i="0" u="none" strike="noStrike" dirty="0">
                <a:solidFill>
                  <a:srgbClr val="000000"/>
                </a:solidFill>
                <a:effectLst/>
                <a:latin typeface="Calibri" panose="020F0502020204030204" pitchFamily="34" charset="0"/>
              </a:rPr>
              <a:t>Somewhat disagree</a:t>
            </a:r>
            <a:r>
              <a:rPr lang="en-US" dirty="0"/>
              <a:t> </a:t>
            </a:r>
            <a:r>
              <a:rPr lang="en-US" sz="1800" b="0" i="0" u="none" strike="noStrike" dirty="0">
                <a:solidFill>
                  <a:srgbClr val="000000"/>
                </a:solidFill>
                <a:effectLst/>
                <a:latin typeface="Calibri" panose="020F0502020204030204" pitchFamily="34" charset="0"/>
              </a:rPr>
              <a:t>2</a:t>
            </a:r>
            <a:r>
              <a:rPr lang="en-US" dirty="0"/>
              <a:t> </a:t>
            </a:r>
          </a:p>
          <a:p>
            <a:r>
              <a:rPr lang="en-US" sz="1800" b="0" i="0" u="none" strike="noStrike" dirty="0">
                <a:solidFill>
                  <a:srgbClr val="000000"/>
                </a:solidFill>
                <a:effectLst/>
                <a:latin typeface="Calibri" panose="020F0502020204030204" pitchFamily="34" charset="0"/>
              </a:rPr>
              <a:t>Strongly disagree</a:t>
            </a:r>
            <a:r>
              <a:rPr lang="en-US" dirty="0"/>
              <a:t> </a:t>
            </a:r>
            <a:r>
              <a:rPr lang="en-US" sz="1800" b="0" i="0" u="none" strike="noStrike" dirty="0">
                <a:solidFill>
                  <a:srgbClr val="000000"/>
                </a:solidFill>
                <a:effectLst/>
                <a:latin typeface="Calibri" panose="020F0502020204030204" pitchFamily="34" charset="0"/>
              </a:rPr>
              <a:t>N/A</a:t>
            </a:r>
            <a:r>
              <a:rPr lang="en-US" dirty="0"/>
              <a:t> </a:t>
            </a:r>
            <a:r>
              <a:rPr lang="en-US" sz="1800" b="0" i="0" u="none" strike="noStrike" dirty="0">
                <a:solidFill>
                  <a:srgbClr val="000000"/>
                </a:solidFill>
                <a:effectLst/>
                <a:latin typeface="Calibri" panose="020F0502020204030204" pitchFamily="34" charset="0"/>
              </a:rPr>
              <a:t>2</a:t>
            </a:r>
            <a:r>
              <a:rPr lang="en-US" dirty="0"/>
              <a:t> </a:t>
            </a:r>
            <a:endParaRPr lang="en-US" b="0" dirty="0"/>
          </a:p>
        </p:txBody>
      </p:sp>
      <p:sp>
        <p:nvSpPr>
          <p:cNvPr id="4" name="Slide Number Placeholder 3"/>
          <p:cNvSpPr>
            <a:spLocks noGrp="1"/>
          </p:cNvSpPr>
          <p:nvPr>
            <p:ph type="sldNum" sz="quarter" idx="5"/>
          </p:nvPr>
        </p:nvSpPr>
        <p:spPr/>
        <p:txBody>
          <a:bodyPr/>
          <a:lstStyle/>
          <a:p>
            <a:fld id="{430B9C5B-9ED8-4422-9032-D094BC2B0D22}" type="slidenum">
              <a:rPr lang="en-US" smtClean="0"/>
              <a:t>22</a:t>
            </a:fld>
            <a:endParaRPr lang="en-US"/>
          </a:p>
        </p:txBody>
      </p:sp>
    </p:spTree>
    <p:extLst>
      <p:ext uri="{BB962C8B-B14F-4D97-AF65-F5344CB8AC3E}">
        <p14:creationId xmlns:p14="http://schemas.microsoft.com/office/powerpoint/2010/main" val="360056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23</a:t>
            </a:fld>
            <a:endParaRPr lang="en-US"/>
          </a:p>
        </p:txBody>
      </p:sp>
    </p:spTree>
    <p:extLst>
      <p:ext uri="{BB962C8B-B14F-4D97-AF65-F5344CB8AC3E}">
        <p14:creationId xmlns:p14="http://schemas.microsoft.com/office/powerpoint/2010/main" val="299138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question for 2024</a:t>
            </a:r>
          </a:p>
        </p:txBody>
      </p:sp>
      <p:sp>
        <p:nvSpPr>
          <p:cNvPr id="4" name="Slide Number Placeholder 3"/>
          <p:cNvSpPr>
            <a:spLocks noGrp="1"/>
          </p:cNvSpPr>
          <p:nvPr>
            <p:ph type="sldNum" sz="quarter" idx="5"/>
          </p:nvPr>
        </p:nvSpPr>
        <p:spPr/>
        <p:txBody>
          <a:bodyPr/>
          <a:lstStyle/>
          <a:p>
            <a:fld id="{430B9C5B-9ED8-4422-9032-D094BC2B0D22}" type="slidenum">
              <a:rPr lang="en-US" smtClean="0"/>
              <a:t>24</a:t>
            </a:fld>
            <a:endParaRPr lang="en-US"/>
          </a:p>
        </p:txBody>
      </p:sp>
    </p:spTree>
    <p:extLst>
      <p:ext uri="{BB962C8B-B14F-4D97-AF65-F5344CB8AC3E}">
        <p14:creationId xmlns:p14="http://schemas.microsoft.com/office/powerpoint/2010/main" val="3829187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25</a:t>
            </a:fld>
            <a:endParaRPr lang="en-US"/>
          </a:p>
        </p:txBody>
      </p:sp>
    </p:spTree>
    <p:extLst>
      <p:ext uri="{BB962C8B-B14F-4D97-AF65-F5344CB8AC3E}">
        <p14:creationId xmlns:p14="http://schemas.microsoft.com/office/powerpoint/2010/main" val="354606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Data</a:t>
            </a:r>
          </a:p>
          <a:p>
            <a:endParaRPr lang="en-US" dirty="0"/>
          </a:p>
          <a:p>
            <a:r>
              <a:rPr lang="en-US" sz="1800" b="0" i="0" u="none" strike="noStrike" baseline="0" dirty="0">
                <a:solidFill>
                  <a:srgbClr val="000000"/>
                </a:solidFill>
                <a:latin typeface="Calibri" panose="020F0502020204030204" pitchFamily="34" charset="0"/>
              </a:rPr>
              <a:t> 	Yes, thoroughly	Yes, sporadically or partially	No	</a:t>
            </a:r>
          </a:p>
          <a:p>
            <a:r>
              <a:rPr lang="en-US" sz="1800" b="0" i="0" u="none" strike="noStrike" baseline="0" dirty="0">
                <a:solidFill>
                  <a:srgbClr val="000000"/>
                </a:solidFill>
                <a:latin typeface="Calibri" panose="020F0502020204030204" pitchFamily="34" charset="0"/>
              </a:rPr>
              <a:t>Other	2	2	1	</a:t>
            </a:r>
          </a:p>
          <a:p>
            <a:r>
              <a:rPr lang="en-US" sz="1800" b="0" i="0" u="none" strike="noStrike" baseline="0" dirty="0">
                <a:solidFill>
                  <a:srgbClr val="000000"/>
                </a:solidFill>
                <a:latin typeface="Calibri" panose="020F0502020204030204" pitchFamily="34" charset="0"/>
              </a:rPr>
              <a:t>Multidisciplinary	12	3	1	</a:t>
            </a:r>
          </a:p>
          <a:p>
            <a:r>
              <a:rPr lang="en-US" sz="1800" b="0" i="0" u="none" strike="noStrike" baseline="0" dirty="0">
                <a:solidFill>
                  <a:srgbClr val="000000"/>
                </a:solidFill>
                <a:latin typeface="Calibri" panose="020F0502020204030204" pitchFamily="34" charset="0"/>
              </a:rPr>
              <a:t>Engineering	11	5	1	</a:t>
            </a:r>
          </a:p>
          <a:p>
            <a:r>
              <a:rPr lang="en-US" sz="1800" b="0" i="0" u="none" strike="noStrike" baseline="0" dirty="0">
                <a:solidFill>
                  <a:srgbClr val="000000"/>
                </a:solidFill>
                <a:latin typeface="Calibri" panose="020F0502020204030204" pitchFamily="34" charset="0"/>
              </a:rPr>
              <a:t>Business	23	18	8	</a:t>
            </a:r>
          </a:p>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26</a:t>
            </a:fld>
            <a:endParaRPr lang="en-US"/>
          </a:p>
        </p:txBody>
      </p:sp>
    </p:spTree>
    <p:extLst>
      <p:ext uri="{BB962C8B-B14F-4D97-AF65-F5344CB8AC3E}">
        <p14:creationId xmlns:p14="http://schemas.microsoft.com/office/powerpoint/2010/main" val="136771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2023 Results</a:t>
            </a:r>
          </a:p>
          <a:p>
            <a:r>
              <a:rPr lang="en-US" sz="1800" b="0" i="0" u="none" strike="noStrike" dirty="0">
                <a:solidFill>
                  <a:srgbClr val="000000"/>
                </a:solidFill>
                <a:effectLst/>
                <a:latin typeface="Calibri" panose="020F0502020204030204" pitchFamily="34" charset="0"/>
              </a:rPr>
              <a:t>Yes, thoroughly</a:t>
            </a:r>
            <a:r>
              <a:rPr lang="en-US" dirty="0"/>
              <a:t> </a:t>
            </a:r>
            <a:r>
              <a:rPr lang="en-US" sz="1800" b="0" i="0" u="none" strike="noStrike" dirty="0">
                <a:solidFill>
                  <a:srgbClr val="000000"/>
                </a:solidFill>
                <a:effectLst/>
                <a:latin typeface="Calibri" panose="020F0502020204030204" pitchFamily="34" charset="0"/>
              </a:rPr>
              <a:t>41</a:t>
            </a:r>
            <a:r>
              <a:rPr lang="en-US" dirty="0"/>
              <a:t> </a:t>
            </a:r>
          </a:p>
          <a:p>
            <a:r>
              <a:rPr lang="en-US" sz="1800" b="0" i="0" u="none" strike="noStrike" dirty="0">
                <a:solidFill>
                  <a:srgbClr val="000000"/>
                </a:solidFill>
                <a:effectLst/>
                <a:latin typeface="Calibri" panose="020F0502020204030204" pitchFamily="34" charset="0"/>
              </a:rPr>
              <a:t>Yes, sporadically or partially</a:t>
            </a:r>
            <a:r>
              <a:rPr lang="en-US" dirty="0"/>
              <a:t> </a:t>
            </a:r>
            <a:r>
              <a:rPr lang="en-US" sz="1800" b="0" i="0" u="none" strike="noStrike" dirty="0">
                <a:solidFill>
                  <a:srgbClr val="000000"/>
                </a:solidFill>
                <a:effectLst/>
                <a:latin typeface="Calibri" panose="020F0502020204030204" pitchFamily="34" charset="0"/>
              </a:rPr>
              <a:t>37</a:t>
            </a:r>
            <a:r>
              <a:rPr lang="en-US" dirty="0"/>
              <a:t> </a:t>
            </a:r>
          </a:p>
          <a:p>
            <a:r>
              <a:rPr lang="en-US" sz="1800" b="0" i="0" u="none" strike="noStrike" dirty="0">
                <a:solidFill>
                  <a:srgbClr val="000000"/>
                </a:solidFill>
                <a:effectLst/>
                <a:latin typeface="Calibri" panose="020F0502020204030204" pitchFamily="34" charset="0"/>
              </a:rPr>
              <a:t>No</a:t>
            </a:r>
            <a:r>
              <a:rPr lang="en-US" dirty="0"/>
              <a:t> </a:t>
            </a:r>
            <a:r>
              <a:rPr lang="en-US" sz="1800" b="0" i="0" u="none" strike="noStrike" dirty="0">
                <a:solidFill>
                  <a:srgbClr val="000000"/>
                </a:solidFill>
                <a:effectLst/>
                <a:latin typeface="Calibri" panose="020F0502020204030204" pitchFamily="34" charset="0"/>
              </a:rPr>
              <a:t>9</a:t>
            </a:r>
            <a:r>
              <a:rPr lang="en-US" dirty="0"/>
              <a:t> </a:t>
            </a:r>
          </a:p>
        </p:txBody>
      </p:sp>
      <p:sp>
        <p:nvSpPr>
          <p:cNvPr id="4" name="Slide Number Placeholder 3"/>
          <p:cNvSpPr>
            <a:spLocks noGrp="1"/>
          </p:cNvSpPr>
          <p:nvPr>
            <p:ph type="sldNum" sz="quarter" idx="5"/>
          </p:nvPr>
        </p:nvSpPr>
        <p:spPr/>
        <p:txBody>
          <a:bodyPr/>
          <a:lstStyle/>
          <a:p>
            <a:fld id="{430B9C5B-9ED8-4422-9032-D094BC2B0D22}" type="slidenum">
              <a:rPr lang="en-US" smtClean="0"/>
              <a:t>27</a:t>
            </a:fld>
            <a:endParaRPr lang="en-US"/>
          </a:p>
        </p:txBody>
      </p:sp>
    </p:spTree>
    <p:extLst>
      <p:ext uri="{BB962C8B-B14F-4D97-AF65-F5344CB8AC3E}">
        <p14:creationId xmlns:p14="http://schemas.microsoft.com/office/powerpoint/2010/main" val="3036540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Data</a:t>
            </a:r>
          </a:p>
          <a:p>
            <a:r>
              <a:rPr lang="en-US" sz="1800" b="0" i="0" u="none" strike="noStrike" baseline="0" dirty="0">
                <a:solidFill>
                  <a:srgbClr val="000000"/>
                </a:solidFill>
                <a:latin typeface="Calibri" panose="020F0502020204030204" pitchFamily="34" charset="0"/>
              </a:rPr>
              <a:t> 	Yes, thoroughly	Yes, sporadically or partially	No	</a:t>
            </a:r>
          </a:p>
          <a:p>
            <a:r>
              <a:rPr lang="en-US" sz="1800" b="0" i="0" u="none" strike="noStrike" baseline="0" dirty="0">
                <a:solidFill>
                  <a:srgbClr val="000000"/>
                </a:solidFill>
                <a:latin typeface="Calibri" panose="020F0502020204030204" pitchFamily="34" charset="0"/>
              </a:rPr>
              <a:t>Other		3	2		</a:t>
            </a:r>
          </a:p>
          <a:p>
            <a:r>
              <a:rPr lang="en-US" sz="1800" b="0" i="0" u="none" strike="noStrike" baseline="0" dirty="0">
                <a:solidFill>
                  <a:srgbClr val="000000"/>
                </a:solidFill>
                <a:latin typeface="Calibri" panose="020F0502020204030204" pitchFamily="34" charset="0"/>
              </a:rPr>
              <a:t>Multidisciplinary	11	4		1	</a:t>
            </a:r>
          </a:p>
          <a:p>
            <a:r>
              <a:rPr lang="en-US" sz="1800" b="0" i="0" u="none" strike="noStrike" baseline="0" dirty="0">
                <a:solidFill>
                  <a:srgbClr val="000000"/>
                </a:solidFill>
                <a:latin typeface="Calibri" panose="020F0502020204030204" pitchFamily="34" charset="0"/>
              </a:rPr>
              <a:t>Engineering		9	7		1	</a:t>
            </a:r>
          </a:p>
          <a:p>
            <a:r>
              <a:rPr lang="en-US" sz="1800" b="0" i="0" u="none" strike="noStrike" baseline="0" dirty="0">
                <a:solidFill>
                  <a:srgbClr val="000000"/>
                </a:solidFill>
                <a:latin typeface="Calibri" panose="020F0502020204030204" pitchFamily="34" charset="0"/>
              </a:rPr>
              <a:t>Business		18	24		7	</a:t>
            </a:r>
          </a:p>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28</a:t>
            </a:fld>
            <a:endParaRPr lang="en-US"/>
          </a:p>
        </p:txBody>
      </p:sp>
    </p:spTree>
    <p:extLst>
      <p:ext uri="{BB962C8B-B14F-4D97-AF65-F5344CB8AC3E}">
        <p14:creationId xmlns:p14="http://schemas.microsoft.com/office/powerpoint/2010/main" val="1887546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29</a:t>
            </a:fld>
            <a:endParaRPr lang="en-US"/>
          </a:p>
        </p:txBody>
      </p:sp>
    </p:spTree>
    <p:extLst>
      <p:ext uri="{BB962C8B-B14F-4D97-AF65-F5344CB8AC3E}">
        <p14:creationId xmlns:p14="http://schemas.microsoft.com/office/powerpoint/2010/main" val="3911975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30</a:t>
            </a:fld>
            <a:endParaRPr lang="en-US"/>
          </a:p>
        </p:txBody>
      </p:sp>
    </p:spTree>
    <p:extLst>
      <p:ext uri="{BB962C8B-B14F-4D97-AF65-F5344CB8AC3E}">
        <p14:creationId xmlns:p14="http://schemas.microsoft.com/office/powerpoint/2010/main" val="52895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32</a:t>
            </a:fld>
            <a:endParaRPr lang="en-US"/>
          </a:p>
        </p:txBody>
      </p:sp>
    </p:spTree>
    <p:extLst>
      <p:ext uri="{BB962C8B-B14F-4D97-AF65-F5344CB8AC3E}">
        <p14:creationId xmlns:p14="http://schemas.microsoft.com/office/powerpoint/2010/main" val="32687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5</a:t>
            </a:fld>
            <a:endParaRPr lang="en-US"/>
          </a:p>
        </p:txBody>
      </p:sp>
    </p:spTree>
    <p:extLst>
      <p:ext uri="{BB962C8B-B14F-4D97-AF65-F5344CB8AC3E}">
        <p14:creationId xmlns:p14="http://schemas.microsoft.com/office/powerpoint/2010/main" val="3883291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33</a:t>
            </a:fld>
            <a:endParaRPr lang="en-US"/>
          </a:p>
        </p:txBody>
      </p:sp>
    </p:spTree>
    <p:extLst>
      <p:ext uri="{BB962C8B-B14F-4D97-AF65-F5344CB8AC3E}">
        <p14:creationId xmlns:p14="http://schemas.microsoft.com/office/powerpoint/2010/main" val="1666253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35</a:t>
            </a:fld>
            <a:endParaRPr lang="en-US"/>
          </a:p>
        </p:txBody>
      </p:sp>
    </p:spTree>
    <p:extLst>
      <p:ext uri="{BB962C8B-B14F-4D97-AF65-F5344CB8AC3E}">
        <p14:creationId xmlns:p14="http://schemas.microsoft.com/office/powerpoint/2010/main" val="3901711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36</a:t>
            </a:fld>
            <a:endParaRPr lang="en-US"/>
          </a:p>
        </p:txBody>
      </p:sp>
    </p:spTree>
    <p:extLst>
      <p:ext uri="{BB962C8B-B14F-4D97-AF65-F5344CB8AC3E}">
        <p14:creationId xmlns:p14="http://schemas.microsoft.com/office/powerpoint/2010/main" val="3616055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37</a:t>
            </a:fld>
            <a:endParaRPr lang="en-US"/>
          </a:p>
        </p:txBody>
      </p:sp>
    </p:spTree>
    <p:extLst>
      <p:ext uri="{BB962C8B-B14F-4D97-AF65-F5344CB8AC3E}">
        <p14:creationId xmlns:p14="http://schemas.microsoft.com/office/powerpoint/2010/main" val="3781365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38</a:t>
            </a:fld>
            <a:endParaRPr lang="en-US"/>
          </a:p>
        </p:txBody>
      </p:sp>
    </p:spTree>
    <p:extLst>
      <p:ext uri="{BB962C8B-B14F-4D97-AF65-F5344CB8AC3E}">
        <p14:creationId xmlns:p14="http://schemas.microsoft.com/office/powerpoint/2010/main" val="1436111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39</a:t>
            </a:fld>
            <a:endParaRPr lang="en-US"/>
          </a:p>
        </p:txBody>
      </p:sp>
    </p:spTree>
    <p:extLst>
      <p:ext uri="{BB962C8B-B14F-4D97-AF65-F5344CB8AC3E}">
        <p14:creationId xmlns:p14="http://schemas.microsoft.com/office/powerpoint/2010/main" val="2587003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40</a:t>
            </a:fld>
            <a:endParaRPr lang="en-US"/>
          </a:p>
        </p:txBody>
      </p:sp>
    </p:spTree>
    <p:extLst>
      <p:ext uri="{BB962C8B-B14F-4D97-AF65-F5344CB8AC3E}">
        <p14:creationId xmlns:p14="http://schemas.microsoft.com/office/powerpoint/2010/main" val="1638472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41</a:t>
            </a:fld>
            <a:endParaRPr lang="en-US"/>
          </a:p>
        </p:txBody>
      </p:sp>
    </p:spTree>
    <p:extLst>
      <p:ext uri="{BB962C8B-B14F-4D97-AF65-F5344CB8AC3E}">
        <p14:creationId xmlns:p14="http://schemas.microsoft.com/office/powerpoint/2010/main" val="1050267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42</a:t>
            </a:fld>
            <a:endParaRPr lang="en-US"/>
          </a:p>
        </p:txBody>
      </p:sp>
    </p:spTree>
    <p:extLst>
      <p:ext uri="{BB962C8B-B14F-4D97-AF65-F5344CB8AC3E}">
        <p14:creationId xmlns:p14="http://schemas.microsoft.com/office/powerpoint/2010/main" val="1125609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43</a:t>
            </a:fld>
            <a:endParaRPr lang="en-US"/>
          </a:p>
        </p:txBody>
      </p:sp>
    </p:spTree>
    <p:extLst>
      <p:ext uri="{BB962C8B-B14F-4D97-AF65-F5344CB8AC3E}">
        <p14:creationId xmlns:p14="http://schemas.microsoft.com/office/powerpoint/2010/main" val="115369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6</a:t>
            </a:fld>
            <a:endParaRPr lang="en-US"/>
          </a:p>
        </p:txBody>
      </p:sp>
    </p:spTree>
    <p:extLst>
      <p:ext uri="{BB962C8B-B14F-4D97-AF65-F5344CB8AC3E}">
        <p14:creationId xmlns:p14="http://schemas.microsoft.com/office/powerpoint/2010/main" val="2659485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44</a:t>
            </a:fld>
            <a:endParaRPr lang="en-US"/>
          </a:p>
        </p:txBody>
      </p:sp>
    </p:spTree>
    <p:extLst>
      <p:ext uri="{BB962C8B-B14F-4D97-AF65-F5344CB8AC3E}">
        <p14:creationId xmlns:p14="http://schemas.microsoft.com/office/powerpoint/2010/main" val="1034344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45</a:t>
            </a:fld>
            <a:endParaRPr lang="en-US"/>
          </a:p>
        </p:txBody>
      </p:sp>
    </p:spTree>
    <p:extLst>
      <p:ext uri="{BB962C8B-B14F-4D97-AF65-F5344CB8AC3E}">
        <p14:creationId xmlns:p14="http://schemas.microsoft.com/office/powerpoint/2010/main" val="3134317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46</a:t>
            </a:fld>
            <a:endParaRPr lang="en-US"/>
          </a:p>
        </p:txBody>
      </p:sp>
    </p:spTree>
    <p:extLst>
      <p:ext uri="{BB962C8B-B14F-4D97-AF65-F5344CB8AC3E}">
        <p14:creationId xmlns:p14="http://schemas.microsoft.com/office/powerpoint/2010/main" val="1821667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47</a:t>
            </a:fld>
            <a:endParaRPr lang="en-US"/>
          </a:p>
        </p:txBody>
      </p:sp>
    </p:spTree>
    <p:extLst>
      <p:ext uri="{BB962C8B-B14F-4D97-AF65-F5344CB8AC3E}">
        <p14:creationId xmlns:p14="http://schemas.microsoft.com/office/powerpoint/2010/main" val="266670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323D48"/>
              </a:solidFill>
              <a:latin typeface="Liberation Sans" panose="020B0604020202020204" pitchFamily="34" charset="0"/>
            </a:endParaRPr>
          </a:p>
        </p:txBody>
      </p:sp>
      <p:sp>
        <p:nvSpPr>
          <p:cNvPr id="4" name="Slide Number Placeholder 3"/>
          <p:cNvSpPr>
            <a:spLocks noGrp="1"/>
          </p:cNvSpPr>
          <p:nvPr>
            <p:ph type="sldNum" sz="quarter" idx="5"/>
          </p:nvPr>
        </p:nvSpPr>
        <p:spPr/>
        <p:txBody>
          <a:bodyPr/>
          <a:lstStyle/>
          <a:p>
            <a:fld id="{430B9C5B-9ED8-4422-9032-D094BC2B0D22}" type="slidenum">
              <a:rPr lang="en-US" smtClean="0"/>
              <a:t>48</a:t>
            </a:fld>
            <a:endParaRPr lang="en-US"/>
          </a:p>
        </p:txBody>
      </p:sp>
    </p:spTree>
    <p:extLst>
      <p:ext uri="{BB962C8B-B14F-4D97-AF65-F5344CB8AC3E}">
        <p14:creationId xmlns:p14="http://schemas.microsoft.com/office/powerpoint/2010/main" val="236798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7</a:t>
            </a:fld>
            <a:endParaRPr lang="en-US"/>
          </a:p>
        </p:txBody>
      </p:sp>
    </p:spTree>
    <p:extLst>
      <p:ext uri="{BB962C8B-B14F-4D97-AF65-F5344CB8AC3E}">
        <p14:creationId xmlns:p14="http://schemas.microsoft.com/office/powerpoint/2010/main" val="216326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cap="none" spc="0" dirty="0">
                <a:ln/>
                <a:solidFill>
                  <a:schemeClr val="bg2"/>
                </a:solidFill>
                <a:effectLst>
                  <a:outerShdw blurRad="38100" dist="19050" dir="2700000" algn="tl" rotWithShape="0">
                    <a:schemeClr val="dk1">
                      <a:lumMod val="50000"/>
                      <a:alpha val="40000"/>
                    </a:schemeClr>
                  </a:outerShdw>
                </a:effectLst>
              </a:rPr>
              <a:t>Last year req:</a:t>
            </a:r>
          </a:p>
          <a:p>
            <a:pPr algn="l"/>
            <a:r>
              <a:rPr lang="en-US" sz="2000" b="0" cap="none" spc="0" dirty="0">
                <a:ln/>
                <a:solidFill>
                  <a:schemeClr val="bg2"/>
                </a:solidFill>
                <a:effectLst>
                  <a:outerShdw blurRad="38100" dist="19050" dir="2700000" algn="tl" rotWithShape="0">
                    <a:schemeClr val="dk1">
                      <a:lumMod val="50000"/>
                      <a:alpha val="40000"/>
                    </a:schemeClr>
                  </a:outerShdw>
                </a:effectLst>
              </a:rPr>
              <a:t>Eng 79%</a:t>
            </a:r>
          </a:p>
          <a:p>
            <a:pPr algn="l"/>
            <a:r>
              <a:rPr lang="en-US" sz="2000" b="0" cap="none" spc="0" dirty="0">
                <a:ln/>
                <a:solidFill>
                  <a:schemeClr val="bg2"/>
                </a:solidFill>
                <a:effectLst>
                  <a:outerShdw blurRad="38100" dist="19050" dir="2700000" algn="tl" rotWithShape="0">
                    <a:schemeClr val="dk1">
                      <a:lumMod val="50000"/>
                      <a:alpha val="40000"/>
                    </a:schemeClr>
                  </a:outerShdw>
                </a:effectLst>
              </a:rPr>
              <a:t>Bus 46%</a:t>
            </a:r>
          </a:p>
          <a:p>
            <a:pPr algn="l"/>
            <a:endParaRPr lang="en-US" sz="2000" b="0" cap="none" spc="0" dirty="0">
              <a:ln/>
              <a:solidFill>
                <a:schemeClr val="bg2"/>
              </a:solidFill>
              <a:effectLst>
                <a:outerShdw blurRad="38100" dist="19050" dir="2700000" algn="tl" rotWithShape="0">
                  <a:schemeClr val="dk1">
                    <a:lumMod val="50000"/>
                    <a:alpha val="40000"/>
                  </a:schemeClr>
                </a:outerShdw>
              </a:effectLst>
            </a:endParaRPr>
          </a:p>
          <a:p>
            <a:pPr algn="l"/>
            <a:r>
              <a:rPr lang="en-US" sz="2000" b="0" cap="none" spc="0" dirty="0">
                <a:ln/>
                <a:solidFill>
                  <a:schemeClr val="bg2"/>
                </a:solidFill>
                <a:effectLst>
                  <a:outerShdw blurRad="38100" dist="19050" dir="2700000" algn="tl" rotWithShape="0">
                    <a:schemeClr val="dk1">
                      <a:lumMod val="50000"/>
                      <a:alpha val="40000"/>
                    </a:schemeClr>
                  </a:outerShdw>
                </a:effectLst>
              </a:rPr>
              <a:t>This year</a:t>
            </a:r>
          </a:p>
          <a:p>
            <a:pPr algn="l"/>
            <a:r>
              <a:rPr lang="en-US" sz="2000" b="0" cap="none" spc="0" dirty="0">
                <a:ln/>
                <a:solidFill>
                  <a:schemeClr val="bg2"/>
                </a:solidFill>
                <a:effectLst>
                  <a:outerShdw blurRad="38100" dist="19050" dir="2700000" algn="tl" rotWithShape="0">
                    <a:schemeClr val="dk1">
                      <a:lumMod val="50000"/>
                      <a:alpha val="40000"/>
                    </a:schemeClr>
                  </a:outerShdw>
                </a:effectLst>
              </a:rPr>
              <a:t>Eng 76%</a:t>
            </a:r>
          </a:p>
          <a:p>
            <a:pPr algn="l"/>
            <a:r>
              <a:rPr lang="en-US" sz="2000" b="0" cap="none" spc="0" dirty="0">
                <a:ln/>
                <a:solidFill>
                  <a:schemeClr val="bg2"/>
                </a:solidFill>
                <a:effectLst>
                  <a:outerShdw blurRad="38100" dist="19050" dir="2700000" algn="tl" rotWithShape="0">
                    <a:schemeClr val="dk1">
                      <a:lumMod val="50000"/>
                      <a:alpha val="40000"/>
                    </a:schemeClr>
                  </a:outerShdw>
                </a:effectLst>
              </a:rPr>
              <a:t>Bus 64%</a:t>
            </a:r>
          </a:p>
        </p:txBody>
      </p:sp>
      <p:sp>
        <p:nvSpPr>
          <p:cNvPr id="4" name="Slide Number Placeholder 3"/>
          <p:cNvSpPr>
            <a:spLocks noGrp="1"/>
          </p:cNvSpPr>
          <p:nvPr>
            <p:ph type="sldNum" sz="quarter" idx="5"/>
          </p:nvPr>
        </p:nvSpPr>
        <p:spPr/>
        <p:txBody>
          <a:bodyPr/>
          <a:lstStyle/>
          <a:p>
            <a:fld id="{430B9C5B-9ED8-4422-9032-D094BC2B0D22}" type="slidenum">
              <a:rPr lang="en-US" smtClean="0"/>
              <a:t>8</a:t>
            </a:fld>
            <a:endParaRPr lang="en-US"/>
          </a:p>
        </p:txBody>
      </p:sp>
    </p:spTree>
    <p:extLst>
      <p:ext uri="{BB962C8B-B14F-4D97-AF65-F5344CB8AC3E}">
        <p14:creationId xmlns:p14="http://schemas.microsoft.com/office/powerpoint/2010/main" val="55617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B9C5B-9ED8-4422-9032-D094BC2B0D22}" type="slidenum">
              <a:rPr lang="en-US" smtClean="0"/>
              <a:t>9</a:t>
            </a:fld>
            <a:endParaRPr lang="en-US"/>
          </a:p>
        </p:txBody>
      </p:sp>
    </p:spTree>
    <p:extLst>
      <p:ext uri="{BB962C8B-B14F-4D97-AF65-F5344CB8AC3E}">
        <p14:creationId xmlns:p14="http://schemas.microsoft.com/office/powerpoint/2010/main" val="45848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430B9C5B-9ED8-4422-9032-D094BC2B0D22}" type="slidenum">
              <a:rPr lang="en-US" smtClean="0"/>
              <a:t>10</a:t>
            </a:fld>
            <a:endParaRPr lang="en-US"/>
          </a:p>
        </p:txBody>
      </p:sp>
    </p:spTree>
    <p:extLst>
      <p:ext uri="{BB962C8B-B14F-4D97-AF65-F5344CB8AC3E}">
        <p14:creationId xmlns:p14="http://schemas.microsoft.com/office/powerpoint/2010/main" val="48743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2023: </a:t>
            </a:r>
          </a:p>
          <a:p>
            <a:r>
              <a:rPr lang="en-US" sz="1800" b="0" i="0" u="none" strike="noStrike" baseline="0" dirty="0">
                <a:solidFill>
                  <a:srgbClr val="000000"/>
                </a:solidFill>
                <a:latin typeface="Calibri" panose="020F0502020204030204" pitchFamily="34" charset="0"/>
              </a:rPr>
              <a:t>$3,632 avg</a:t>
            </a:r>
          </a:p>
          <a:p>
            <a:r>
              <a:rPr lang="en-US" sz="1800" b="0" i="0" u="none" strike="noStrike" baseline="0" dirty="0">
                <a:solidFill>
                  <a:srgbClr val="000000"/>
                </a:solidFill>
                <a:latin typeface="Calibri" panose="020F0502020204030204" pitchFamily="34" charset="0"/>
              </a:rPr>
              <a:t>$25,000 most expensive</a:t>
            </a:r>
          </a:p>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C5B-9ED8-4422-9032-D094BC2B0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5841-79E2-4309-B585-6C0B33D1E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58DAC-711B-4BB0-BEAD-09F16864C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D18AAE-C6A8-4F62-879A-E864C3A326BD}"/>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D517F1D5-C2D3-465C-A500-C8D43BBB9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CAB6A-79FA-4089-BDA0-C4E85AEC3D44}"/>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761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497A-4C01-42AB-A355-E02B62BB9C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EF077-8FF7-41E9-A227-5B426C4F7E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16A35-6CD2-4C23-B5FB-A60FBA500A1C}"/>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6CEA0FEA-CD76-433E-B72B-95BB6D3C7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1FB73-B7FB-462B-A889-6730F55053FB}"/>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19403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BA9DA-9A86-4B2E-94C6-D49AA4062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4C5C0-79B4-4F69-BEED-A0E720BF28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377E7-AF86-4764-8B05-C68BF3F174B7}"/>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64B8E39F-B9C4-4253-A295-84DEA9536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7080C-7FFE-40FB-9406-F0F406FF32F7}"/>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210169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4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13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79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3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09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492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350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39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26BE-1CC9-4B36-8D6E-D5881A384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E515B-D9BD-45CE-88A3-74A32D258A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CB52D-EB11-496C-92E2-72BFF09BDD41}"/>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DF930D31-84EA-4633-96B2-E2EB8F8D1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A63A9-ED2B-4B90-A13E-6D88DDEA1664}"/>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14492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189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762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843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557A-2824-4813-974E-AFA2D1E45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8E4A2-0C0F-4F44-8141-F818C73081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B7370C-C01A-4574-979E-8E2624005ABD}"/>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5A5D669A-A9B1-42B4-9708-5C0791F25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8FCF3-6CAE-4350-9623-363C03EC03BC}"/>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316309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2CC8-E05D-4206-9D75-643DC43F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00CA2-6E47-4161-BF95-B9D9F1FE5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50BF16-F488-4C32-9F33-BB3BA11CD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C6F7F-772D-46EA-931C-8AE40581600A}"/>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6" name="Footer Placeholder 5">
            <a:extLst>
              <a:ext uri="{FF2B5EF4-FFF2-40B4-BE49-F238E27FC236}">
                <a16:creationId xmlns:a16="http://schemas.microsoft.com/office/drawing/2014/main" id="{4DA898B6-52A0-43AD-9B1B-F3921F3E6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99232-16F2-495C-88DC-2A67B7C0A9CD}"/>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6104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613E-253D-4FB9-8810-D7B84783E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133FA-49DA-4C3B-800C-BB83B2296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CD2781-0664-4A92-8AF2-35C934C0D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5D54E3-D0A2-4B90-83FF-0B98FDA9B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256E4-FC61-42EE-9780-2D8D3E147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9E285C-AE66-4433-92A1-E97943406B3C}"/>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8" name="Footer Placeholder 7">
            <a:extLst>
              <a:ext uri="{FF2B5EF4-FFF2-40B4-BE49-F238E27FC236}">
                <a16:creationId xmlns:a16="http://schemas.microsoft.com/office/drawing/2014/main" id="{7AD93DAF-049B-48ED-B914-EF28DD030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3FA20-5492-401C-BF95-55C4D85ED202}"/>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7929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3717-426E-48EB-9FC3-D6ACE63610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BEF56-E68A-4DCA-948C-4602342D233A}"/>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4" name="Footer Placeholder 3">
            <a:extLst>
              <a:ext uri="{FF2B5EF4-FFF2-40B4-BE49-F238E27FC236}">
                <a16:creationId xmlns:a16="http://schemas.microsoft.com/office/drawing/2014/main" id="{B15C2DB7-0873-4195-9B1A-10ECAB428C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9A1D50-3407-4323-ABF3-7332AEADAFC9}"/>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67517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F80C8-DE67-4E7F-90C6-4600EAD62686}"/>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3" name="Footer Placeholder 2">
            <a:extLst>
              <a:ext uri="{FF2B5EF4-FFF2-40B4-BE49-F238E27FC236}">
                <a16:creationId xmlns:a16="http://schemas.microsoft.com/office/drawing/2014/main" id="{CD16DA90-8174-4BC1-B6FF-D64B651EC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0E9B60-4692-4B68-8712-0CFDF862DDB5}"/>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102049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BDA8-FE1F-44F5-8EBC-D401BE92C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8E347-755A-4CCC-B0EC-8EE238C3E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24459-5F8A-4DC0-8FA1-530F08F0E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1E0C6-951C-4DD5-BF37-0C99B4103297}"/>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6" name="Footer Placeholder 5">
            <a:extLst>
              <a:ext uri="{FF2B5EF4-FFF2-40B4-BE49-F238E27FC236}">
                <a16:creationId xmlns:a16="http://schemas.microsoft.com/office/drawing/2014/main" id="{805433CB-A175-4F52-9FC6-C013D4F08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1CD0D-F571-417E-8CFA-8508352EE2A8}"/>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280824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74F3-D7BD-4D91-8DCB-A737BC79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733663-59E6-4690-A301-2A1261530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7B63F-CAFB-45D1-BFA1-912AEC37F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8D2011-0DB4-4D66-AE27-40E387765A04}"/>
              </a:ext>
            </a:extLst>
          </p:cNvPr>
          <p:cNvSpPr>
            <a:spLocks noGrp="1"/>
          </p:cNvSpPr>
          <p:nvPr>
            <p:ph type="dt" sz="half" idx="10"/>
          </p:nvPr>
        </p:nvSpPr>
        <p:spPr/>
        <p:txBody>
          <a:bodyPr/>
          <a:lstStyle/>
          <a:p>
            <a:fld id="{BBBAC577-E723-46DF-AEB9-984E513AD7A4}" type="datetimeFigureOut">
              <a:rPr lang="en-US" smtClean="0"/>
              <a:t>4/10/2025</a:t>
            </a:fld>
            <a:endParaRPr lang="en-US"/>
          </a:p>
        </p:txBody>
      </p:sp>
      <p:sp>
        <p:nvSpPr>
          <p:cNvPr id="6" name="Footer Placeholder 5">
            <a:extLst>
              <a:ext uri="{FF2B5EF4-FFF2-40B4-BE49-F238E27FC236}">
                <a16:creationId xmlns:a16="http://schemas.microsoft.com/office/drawing/2014/main" id="{C402F9D6-0E49-4565-8CF4-E3EEF3B18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69CAA-1AB2-4912-99D1-BB4EBC51E49A}"/>
              </a:ext>
            </a:extLst>
          </p:cNvPr>
          <p:cNvSpPr>
            <a:spLocks noGrp="1"/>
          </p:cNvSpPr>
          <p:nvPr>
            <p:ph type="sldNum" sz="quarter" idx="12"/>
          </p:nvPr>
        </p:nvSpPr>
        <p:spPr/>
        <p:txBody>
          <a:bodyPr/>
          <a:lstStyle/>
          <a:p>
            <a:fld id="{DD52871E-B97E-49AB-841D-6E902A987022}" type="slidenum">
              <a:rPr lang="en-US" smtClean="0"/>
              <a:t>‹#›</a:t>
            </a:fld>
            <a:endParaRPr lang="en-US"/>
          </a:p>
        </p:txBody>
      </p:sp>
    </p:spTree>
    <p:extLst>
      <p:ext uri="{BB962C8B-B14F-4D97-AF65-F5344CB8AC3E}">
        <p14:creationId xmlns:p14="http://schemas.microsoft.com/office/powerpoint/2010/main" val="151967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0311F-F4BE-4E2C-B61D-382828BA0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4F04AA-1DE7-4624-AD44-09546F3E2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3E75E-DC11-422D-A4DF-2CA9919EC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AC577-E723-46DF-AEB9-984E513AD7A4}" type="datetimeFigureOut">
              <a:rPr lang="en-US" smtClean="0"/>
              <a:t>4/10/2025</a:t>
            </a:fld>
            <a:endParaRPr lang="en-US"/>
          </a:p>
        </p:txBody>
      </p:sp>
      <p:sp>
        <p:nvSpPr>
          <p:cNvPr id="5" name="Footer Placeholder 4">
            <a:extLst>
              <a:ext uri="{FF2B5EF4-FFF2-40B4-BE49-F238E27FC236}">
                <a16:creationId xmlns:a16="http://schemas.microsoft.com/office/drawing/2014/main" id="{80AB3B0F-F53F-4626-A4E6-318214280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0E3819-D9DB-46E3-915E-99A426413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2871E-B97E-49AB-841D-6E902A987022}" type="slidenum">
              <a:rPr lang="en-US" smtClean="0"/>
              <a:t>‹#›</a:t>
            </a:fld>
            <a:endParaRPr lang="en-US"/>
          </a:p>
        </p:txBody>
      </p:sp>
    </p:spTree>
    <p:extLst>
      <p:ext uri="{BB962C8B-B14F-4D97-AF65-F5344CB8AC3E}">
        <p14:creationId xmlns:p14="http://schemas.microsoft.com/office/powerpoint/2010/main" val="341136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6739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1813" y="0"/>
            <a:ext cx="2850187" cy="6858000"/>
            <a:chOff x="0" y="0"/>
            <a:chExt cx="649527" cy="1562865"/>
          </a:xfrm>
        </p:grpSpPr>
        <p:sp>
          <p:nvSpPr>
            <p:cNvPr id="3" name="Freeform 3"/>
            <p:cNvSpPr/>
            <p:nvPr/>
          </p:nvSpPr>
          <p:spPr>
            <a:xfrm>
              <a:off x="0" y="0"/>
              <a:ext cx="649527" cy="1562865"/>
            </a:xfrm>
            <a:custGeom>
              <a:avLst/>
              <a:gdLst/>
              <a:ahLst/>
              <a:cxnLst/>
              <a:rect l="l" t="t" r="r" b="b"/>
              <a:pathLst>
                <a:path w="649527" h="1562865">
                  <a:moveTo>
                    <a:pt x="0" y="0"/>
                  </a:moveTo>
                  <a:lnTo>
                    <a:pt x="649527" y="0"/>
                  </a:lnTo>
                  <a:lnTo>
                    <a:pt x="649527" y="1562865"/>
                  </a:lnTo>
                  <a:lnTo>
                    <a:pt x="0" y="1562865"/>
                  </a:lnTo>
                  <a:close/>
                </a:path>
              </a:pathLst>
            </a:custGeom>
            <a:solidFill>
              <a:srgbClr val="366899"/>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649527" cy="1591440"/>
            </a:xfrm>
            <a:prstGeom prst="rect">
              <a:avLst/>
            </a:prstGeom>
          </p:spPr>
          <p:txBody>
            <a:bodyPr lIns="31701" tIns="31701" rIns="31701" bIns="31701" rtlCol="0" anchor="ctr"/>
            <a:lstStyle/>
            <a:p>
              <a:pPr algn="ctr" defTabSz="609630">
                <a:lnSpc>
                  <a:spcPts val="1397"/>
                </a:lnSpc>
              </a:pPr>
              <a:endParaRPr sz="1200">
                <a:solidFill>
                  <a:prstClr val="black"/>
                </a:solidFill>
                <a:latin typeface="Calibri"/>
              </a:endParaRPr>
            </a:p>
          </p:txBody>
        </p:sp>
      </p:grpSp>
      <p:grpSp>
        <p:nvGrpSpPr>
          <p:cNvPr id="5" name="Group 5"/>
          <p:cNvGrpSpPr>
            <a:grpSpLocks noChangeAspect="1"/>
          </p:cNvGrpSpPr>
          <p:nvPr/>
        </p:nvGrpSpPr>
        <p:grpSpPr>
          <a:xfrm rot="-10800000">
            <a:off x="0" y="0"/>
            <a:ext cx="962396" cy="962396"/>
            <a:chOff x="0" y="0"/>
            <a:chExt cx="6350000" cy="6350000"/>
          </a:xfrm>
        </p:grpSpPr>
        <p:sp>
          <p:nvSpPr>
            <p:cNvPr id="6" name="Freeform 6"/>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E3634"/>
            </a:solidFill>
            <a:ln w="12700">
              <a:solidFill>
                <a:srgbClr val="000000"/>
              </a:solidFill>
            </a:ln>
          </p:spPr>
          <p:txBody>
            <a:bodyPr/>
            <a:lstStyle/>
            <a:p>
              <a:pPr defTabSz="609630"/>
              <a:endParaRPr lang="en-US" sz="1200">
                <a:solidFill>
                  <a:prstClr val="black"/>
                </a:solidFill>
                <a:latin typeface="Calibri"/>
              </a:endParaRPr>
            </a:p>
          </p:txBody>
        </p:sp>
      </p:grpSp>
      <p:grpSp>
        <p:nvGrpSpPr>
          <p:cNvPr id="7" name="Group 7"/>
          <p:cNvGrpSpPr>
            <a:grpSpLocks noChangeAspect="1"/>
          </p:cNvGrpSpPr>
          <p:nvPr/>
        </p:nvGrpSpPr>
        <p:grpSpPr>
          <a:xfrm rot="5400000">
            <a:off x="0" y="5895604"/>
            <a:ext cx="962396" cy="962396"/>
            <a:chOff x="0" y="0"/>
            <a:chExt cx="6350000" cy="6350000"/>
          </a:xfrm>
        </p:grpSpPr>
        <p:sp>
          <p:nvSpPr>
            <p:cNvPr id="8" name="Freeform 8"/>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E3634"/>
            </a:solidFill>
            <a:ln w="12700">
              <a:solidFill>
                <a:srgbClr val="000000"/>
              </a:solidFill>
            </a:ln>
          </p:spPr>
          <p:txBody>
            <a:bodyPr/>
            <a:lstStyle/>
            <a:p>
              <a:pPr defTabSz="609630"/>
              <a:endParaRPr lang="en-US" sz="1200">
                <a:solidFill>
                  <a:prstClr val="black"/>
                </a:solidFill>
                <a:latin typeface="Calibri"/>
              </a:endParaRPr>
            </a:p>
          </p:txBody>
        </p:sp>
      </p:grpSp>
      <p:grpSp>
        <p:nvGrpSpPr>
          <p:cNvPr id="9" name="Group 9"/>
          <p:cNvGrpSpPr/>
          <p:nvPr/>
        </p:nvGrpSpPr>
        <p:grpSpPr>
          <a:xfrm>
            <a:off x="6936732" y="3213990"/>
            <a:ext cx="1270389" cy="430021"/>
            <a:chOff x="0" y="0"/>
            <a:chExt cx="501882" cy="169885"/>
          </a:xfrm>
        </p:grpSpPr>
        <p:sp>
          <p:nvSpPr>
            <p:cNvPr id="10" name="Freeform 10"/>
            <p:cNvSpPr/>
            <p:nvPr/>
          </p:nvSpPr>
          <p:spPr>
            <a:xfrm>
              <a:off x="0" y="0"/>
              <a:ext cx="501882" cy="169885"/>
            </a:xfrm>
            <a:custGeom>
              <a:avLst/>
              <a:gdLst/>
              <a:ahLst/>
              <a:cxnLst/>
              <a:rect l="l" t="t" r="r" b="b"/>
              <a:pathLst>
                <a:path w="501882" h="169885">
                  <a:moveTo>
                    <a:pt x="0" y="0"/>
                  </a:moveTo>
                  <a:lnTo>
                    <a:pt x="501882" y="0"/>
                  </a:lnTo>
                  <a:lnTo>
                    <a:pt x="501882" y="169885"/>
                  </a:lnTo>
                  <a:lnTo>
                    <a:pt x="0" y="169885"/>
                  </a:lnTo>
                  <a:close/>
                </a:path>
              </a:pathLst>
            </a:custGeom>
            <a:solidFill>
              <a:srgbClr val="294E73"/>
            </a:solidFill>
          </p:spPr>
          <p:txBody>
            <a:bodyPr/>
            <a:lstStyle/>
            <a:p>
              <a:pPr defTabSz="609630"/>
              <a:endParaRPr lang="en-US" sz="1200">
                <a:solidFill>
                  <a:prstClr val="black"/>
                </a:solidFill>
                <a:latin typeface="Calibri"/>
              </a:endParaRPr>
            </a:p>
          </p:txBody>
        </p:sp>
        <p:sp>
          <p:nvSpPr>
            <p:cNvPr id="11" name="TextBox 11"/>
            <p:cNvSpPr txBox="1"/>
            <p:nvPr/>
          </p:nvSpPr>
          <p:spPr>
            <a:xfrm>
              <a:off x="0" y="9525"/>
              <a:ext cx="501882" cy="160360"/>
            </a:xfrm>
            <a:prstGeom prst="rect">
              <a:avLst/>
            </a:prstGeom>
          </p:spPr>
          <p:txBody>
            <a:bodyPr lIns="33867" tIns="33867" rIns="33867" bIns="33867" rtlCol="0" anchor="ctr"/>
            <a:lstStyle/>
            <a:p>
              <a:pPr algn="ctr" defTabSz="609630">
                <a:lnSpc>
                  <a:spcPts val="1520"/>
                </a:lnSpc>
              </a:pPr>
              <a:endParaRPr sz="1200">
                <a:solidFill>
                  <a:prstClr val="black"/>
                </a:solidFill>
                <a:latin typeface="Calibri"/>
              </a:endParaRPr>
            </a:p>
          </p:txBody>
        </p:sp>
      </p:grpSp>
      <p:sp>
        <p:nvSpPr>
          <p:cNvPr id="12" name="Freeform 12"/>
          <p:cNvSpPr/>
          <p:nvPr/>
        </p:nvSpPr>
        <p:spPr>
          <a:xfrm>
            <a:off x="6625416" y="791110"/>
            <a:ext cx="5275781" cy="5275781"/>
          </a:xfrm>
          <a:custGeom>
            <a:avLst/>
            <a:gdLst/>
            <a:ahLst/>
            <a:cxnLst/>
            <a:rect l="l" t="t" r="r" b="b"/>
            <a:pathLst>
              <a:path w="7913671" h="7913671">
                <a:moveTo>
                  <a:pt x="0" y="0"/>
                </a:moveTo>
                <a:lnTo>
                  <a:pt x="7913672" y="0"/>
                </a:lnTo>
                <a:lnTo>
                  <a:pt x="7913672" y="7913672"/>
                </a:lnTo>
                <a:lnTo>
                  <a:pt x="0" y="7913672"/>
                </a:lnTo>
                <a:lnTo>
                  <a:pt x="0" y="0"/>
                </a:lnTo>
                <a:close/>
              </a:path>
            </a:pathLst>
          </a:custGeom>
          <a:blipFill>
            <a:blip r:embed="rId2"/>
            <a:stretch>
              <a:fillRect/>
            </a:stretch>
          </a:blipFill>
          <a:ln w="38100" cap="sq">
            <a:solidFill>
              <a:srgbClr val="FFFFFF"/>
            </a:solidFill>
            <a:prstDash val="solid"/>
            <a:miter/>
          </a:ln>
        </p:spPr>
        <p:txBody>
          <a:bodyPr/>
          <a:lstStyle/>
          <a:p>
            <a:pPr defTabSz="609630"/>
            <a:endParaRPr lang="en-US" sz="1200">
              <a:solidFill>
                <a:prstClr val="black"/>
              </a:solidFill>
              <a:latin typeface="Calibri"/>
            </a:endParaRPr>
          </a:p>
        </p:txBody>
      </p:sp>
      <p:sp>
        <p:nvSpPr>
          <p:cNvPr id="13" name="TextBox 13"/>
          <p:cNvSpPr txBox="1"/>
          <p:nvPr/>
        </p:nvSpPr>
        <p:spPr>
          <a:xfrm>
            <a:off x="481198" y="1653541"/>
            <a:ext cx="6144218" cy="3654847"/>
          </a:xfrm>
          <a:prstGeom prst="rect">
            <a:avLst/>
          </a:prstGeom>
        </p:spPr>
        <p:txBody>
          <a:bodyPr lIns="0" tIns="0" rIns="0" bIns="0" rtlCol="0" anchor="t">
            <a:spAutoFit/>
          </a:bodyPr>
          <a:lstStyle/>
          <a:p>
            <a:pPr defTabSz="609630">
              <a:lnSpc>
                <a:spcPts val="5670"/>
              </a:lnSpc>
            </a:pPr>
            <a:r>
              <a:rPr lang="en-US" sz="5400" dirty="0">
                <a:solidFill>
                  <a:srgbClr val="FFFFFF"/>
                </a:solidFill>
                <a:latin typeface="Gotham"/>
                <a:ea typeface="Gotham"/>
                <a:cs typeface="Gotham"/>
                <a:sym typeface="Gotham"/>
              </a:rPr>
              <a:t>Sharing Experiential Learning</a:t>
            </a:r>
            <a:r>
              <a:rPr lang="en-US" sz="5400" b="1" dirty="0">
                <a:solidFill>
                  <a:srgbClr val="FFFFFF"/>
                </a:solidFill>
                <a:latin typeface="Gotham Bold"/>
                <a:ea typeface="Gotham Bold"/>
                <a:cs typeface="Gotham Bold"/>
                <a:sym typeface="Gotham Bold"/>
              </a:rPr>
              <a:t> </a:t>
            </a:r>
          </a:p>
          <a:p>
            <a:pPr defTabSz="609630">
              <a:lnSpc>
                <a:spcPts val="5670"/>
              </a:lnSpc>
            </a:pPr>
            <a:r>
              <a:rPr lang="en-US" sz="5400" b="1" dirty="0">
                <a:solidFill>
                  <a:srgbClr val="FFFFFF"/>
                </a:solidFill>
                <a:latin typeface="Gotham Bold"/>
                <a:ea typeface="Gotham Bold"/>
                <a:cs typeface="Gotham Bold"/>
                <a:sym typeface="Gotham Bold"/>
              </a:rPr>
              <a:t>Data, Trends and Best Practices</a:t>
            </a:r>
          </a:p>
        </p:txBody>
      </p:sp>
      <p:pic>
        <p:nvPicPr>
          <p:cNvPr id="15" name="Picture 14">
            <a:extLst>
              <a:ext uri="{FF2B5EF4-FFF2-40B4-BE49-F238E27FC236}">
                <a16:creationId xmlns:a16="http://schemas.microsoft.com/office/drawing/2014/main" id="{822E4EDC-EE2E-1563-8FAC-4A3CA8ADF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12">
            <a:extLst>
              <a:ext uri="{FF2B5EF4-FFF2-40B4-BE49-F238E27FC236}">
                <a16:creationId xmlns:a16="http://schemas.microsoft.com/office/drawing/2014/main" id="{48075302-728E-772F-F696-C08AC751411D}"/>
              </a:ext>
            </a:extLst>
          </p:cNvPr>
          <p:cNvSpPr/>
          <p:nvPr/>
        </p:nvSpPr>
        <p:spPr>
          <a:xfrm>
            <a:off x="6597566" y="717917"/>
            <a:ext cx="5348973" cy="5348973"/>
          </a:xfrm>
          <a:custGeom>
            <a:avLst/>
            <a:gdLst/>
            <a:ahLst/>
            <a:cxnLst/>
            <a:rect l="l" t="t" r="r" b="b"/>
            <a:pathLst>
              <a:path w="7913671" h="7913671">
                <a:moveTo>
                  <a:pt x="0" y="0"/>
                </a:moveTo>
                <a:lnTo>
                  <a:pt x="7913672" y="0"/>
                </a:lnTo>
                <a:lnTo>
                  <a:pt x="7913672" y="7913672"/>
                </a:lnTo>
                <a:lnTo>
                  <a:pt x="0" y="7913672"/>
                </a:lnTo>
                <a:lnTo>
                  <a:pt x="0" y="0"/>
                </a:lnTo>
                <a:close/>
              </a:path>
            </a:pathLst>
          </a:custGeom>
          <a:blipFill>
            <a:blip r:embed="rId2"/>
            <a:stretch>
              <a:fillRect/>
            </a:stretch>
          </a:blipFill>
          <a:ln w="38100" cap="sq">
            <a:solidFill>
              <a:srgbClr val="FFFFFF"/>
            </a:solidFill>
            <a:prstDash val="solid"/>
            <a:miter/>
          </a:ln>
          <a:effectLst>
            <a:softEdge rad="0"/>
          </a:effec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1298222525"/>
              </p:ext>
            </p:extLst>
          </p:nvPr>
        </p:nvGraphicFramePr>
        <p:xfrm>
          <a:off x="364215" y="1429881"/>
          <a:ext cx="7259387" cy="45215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D1F3120-ECC6-4B8E-81EE-74F4B8517A90}"/>
              </a:ext>
            </a:extLst>
          </p:cNvPr>
          <p:cNvSpPr txBox="1"/>
          <p:nvPr/>
        </p:nvSpPr>
        <p:spPr>
          <a:xfrm>
            <a:off x="6610090" y="5674430"/>
            <a:ext cx="731520" cy="276999"/>
          </a:xfrm>
          <a:prstGeom prst="rect">
            <a:avLst/>
          </a:prstGeom>
          <a:noFill/>
        </p:spPr>
        <p:txBody>
          <a:bodyPr wrap="square" rtlCol="0">
            <a:spAutoFit/>
          </a:bodyPr>
          <a:lstStyle/>
          <a:p>
            <a:r>
              <a:rPr lang="en-US" sz="1200" dirty="0"/>
              <a:t>n = 92</a:t>
            </a:r>
          </a:p>
        </p:txBody>
      </p:sp>
      <p:sp>
        <p:nvSpPr>
          <p:cNvPr id="3" name="Rectangle 2">
            <a:extLst>
              <a:ext uri="{FF2B5EF4-FFF2-40B4-BE49-F238E27FC236}">
                <a16:creationId xmlns:a16="http://schemas.microsoft.com/office/drawing/2014/main" id="{D1C4CEF9-D248-4C12-9835-8D9BF6984ADA}"/>
              </a:ext>
            </a:extLst>
          </p:cNvPr>
          <p:cNvSpPr/>
          <p:nvPr/>
        </p:nvSpPr>
        <p:spPr>
          <a:xfrm>
            <a:off x="617750" y="246975"/>
            <a:ext cx="10956526" cy="523220"/>
          </a:xfrm>
          <a:prstGeom prst="rect">
            <a:avLst/>
          </a:prstGeom>
        </p:spPr>
        <p:txBody>
          <a:bodyPr wrap="non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Project Fees: How Much do Programs Charge? By Discipline</a:t>
            </a:r>
          </a:p>
        </p:txBody>
      </p:sp>
      <p:graphicFrame>
        <p:nvGraphicFramePr>
          <p:cNvPr id="5" name="Chart 4">
            <a:extLst>
              <a:ext uri="{FF2B5EF4-FFF2-40B4-BE49-F238E27FC236}">
                <a16:creationId xmlns:a16="http://schemas.microsoft.com/office/drawing/2014/main" id="{7EB4E736-C6CA-F064-A959-368CA485DAB9}"/>
              </a:ext>
            </a:extLst>
          </p:cNvPr>
          <p:cNvGraphicFramePr/>
          <p:nvPr>
            <p:extLst>
              <p:ext uri="{D42A27DB-BD31-4B8C-83A1-F6EECF244321}">
                <p14:modId xmlns:p14="http://schemas.microsoft.com/office/powerpoint/2010/main" val="3350778065"/>
              </p:ext>
            </p:extLst>
          </p:nvPr>
        </p:nvGraphicFramePr>
        <p:xfrm>
          <a:off x="7791137" y="2068802"/>
          <a:ext cx="4080592" cy="27203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918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5E0D04-520B-6056-19EE-130756A99241}"/>
              </a:ext>
            </a:extLst>
          </p:cNvPr>
          <p:cNvGrpSpPr/>
          <p:nvPr/>
        </p:nvGrpSpPr>
        <p:grpSpPr>
          <a:xfrm>
            <a:off x="4188822" y="528272"/>
            <a:ext cx="3814354" cy="562595"/>
            <a:chOff x="4188822" y="246975"/>
            <a:chExt cx="3814354" cy="562595"/>
          </a:xfrm>
          <a:effectLst/>
        </p:grpSpPr>
        <p:sp>
          <p:nvSpPr>
            <p:cNvPr id="8" name="Rectangle: Rounded Corners 7">
              <a:extLst>
                <a:ext uri="{FF2B5EF4-FFF2-40B4-BE49-F238E27FC236}">
                  <a16:creationId xmlns:a16="http://schemas.microsoft.com/office/drawing/2014/main" id="{4F95239E-22A1-79B4-7BDE-CD1731C0990B}"/>
                </a:ext>
              </a:extLst>
            </p:cNvPr>
            <p:cNvSpPr/>
            <p:nvPr/>
          </p:nvSpPr>
          <p:spPr>
            <a:xfrm>
              <a:off x="4188822" y="246975"/>
              <a:ext cx="3814354" cy="562595"/>
            </a:xfrm>
            <a:prstGeom prst="roundRect">
              <a:avLst/>
            </a:prstGeom>
            <a:solidFill>
              <a:srgbClr val="EB891C"/>
            </a:solidFill>
            <a:ln>
              <a:noFill/>
            </a:ln>
            <a:effectLst>
              <a:glow rad="76200">
                <a:srgbClr val="EB891C">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3" name="Rectangle 2">
              <a:extLst>
                <a:ext uri="{FF2B5EF4-FFF2-40B4-BE49-F238E27FC236}">
                  <a16:creationId xmlns:a16="http://schemas.microsoft.com/office/drawing/2014/main" id="{D1C4CEF9-D248-4C12-9835-8D9BF6984ADA}"/>
                </a:ext>
              </a:extLst>
            </p:cNvPr>
            <p:cNvSpPr/>
            <p:nvPr/>
          </p:nvSpPr>
          <p:spPr>
            <a:xfrm>
              <a:off x="4199302" y="246975"/>
              <a:ext cx="379341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4E73">
                      <a:lumMod val="65000"/>
                      <a:lumOff val="35000"/>
                    </a:srgbClr>
                  </a:solidFill>
                  <a:latin typeface="+mn-lt"/>
                  <a:ea typeface="+mn-ea"/>
                  <a:cs typeface="+mn-cs"/>
                </a:defRPr>
              </a:pPr>
              <a:r>
                <a:rPr kumimoji="0" lang="en-US" sz="2800" b="0" i="0" u="none" strike="noStrike" kern="1200" cap="none" spc="0" normalizeH="0" baseline="0" noProof="0" dirty="0">
                  <a:ln>
                    <a:noFill/>
                  </a:ln>
                  <a:solidFill>
                    <a:srgbClr val="294E73"/>
                  </a:solidFill>
                  <a:effectLst/>
                  <a:uLnTx/>
                  <a:uFillTx/>
                  <a:latin typeface="Gotham"/>
                  <a:ea typeface="+mn-ea"/>
                  <a:cs typeface="+mn-cs"/>
                </a:rPr>
                <a:t>⚡EduSourced Data</a:t>
              </a:r>
            </a:p>
          </p:txBody>
        </p:sp>
      </p:grpSp>
      <p:sp>
        <p:nvSpPr>
          <p:cNvPr id="7" name="TextBox 6">
            <a:extLst>
              <a:ext uri="{FF2B5EF4-FFF2-40B4-BE49-F238E27FC236}">
                <a16:creationId xmlns:a16="http://schemas.microsoft.com/office/drawing/2014/main" id="{59CE0DDB-5C1F-DE38-9C55-E70C07A0F447}"/>
              </a:ext>
            </a:extLst>
          </p:cNvPr>
          <p:cNvSpPr txBox="1"/>
          <p:nvPr/>
        </p:nvSpPr>
        <p:spPr>
          <a:xfrm>
            <a:off x="1690468" y="1339449"/>
            <a:ext cx="8811063"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294E73"/>
                </a:solidFill>
                <a:uLnTx/>
                <a:uFillTx/>
                <a:latin typeface="Gotham"/>
                <a:ea typeface="+mn-ea"/>
                <a:cs typeface="+mn-cs"/>
              </a:rPr>
              <a:t>Average price per paid project, Academic Year 2023 - 2024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solidFill>
                  <a:srgbClr val="96BA65"/>
                </a:solidFill>
                <a:uLnTx/>
                <a:uFillTx/>
                <a:latin typeface="Gotham"/>
                <a:ea typeface="+mn-ea"/>
                <a:cs typeface="+mn-cs"/>
              </a:rPr>
              <a:t>$4,449 </a:t>
            </a:r>
            <a:r>
              <a:rPr kumimoji="0" lang="en-US" sz="3600" i="0" strike="noStrike" kern="1200" cap="none" spc="0" normalizeH="0" baseline="0" noProof="0" dirty="0">
                <a:ln/>
                <a:solidFill>
                  <a:srgbClr val="96BA65"/>
                </a:solidFill>
                <a:uLnTx/>
                <a:uFillTx/>
                <a:latin typeface="Gotham"/>
                <a:ea typeface="+mn-ea"/>
                <a:cs typeface="+mn-cs"/>
              </a:rPr>
              <a:t>(+$817 Year over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pattFill prst="dkUpDiag">
                <a:fgClr>
                  <a:prstClr val="white">
                    <a:lumMod val="50000"/>
                  </a:prstClr>
                </a:fgClr>
                <a:bgClr>
                  <a:srgbClr val="294E73">
                    <a:lumMod val="75000"/>
                    <a:lumOff val="25000"/>
                  </a:srgbClr>
                </a:bgClr>
              </a:pattFill>
              <a:effectLst>
                <a:outerShdw blurRad="38100" dist="19050" dir="2700000" algn="tl" rotWithShape="0">
                  <a:srgbClr val="294E73">
                    <a:lumMod val="50000"/>
                    <a:alpha val="40000"/>
                  </a:srgbClr>
                </a:outerShdw>
              </a:effectLst>
              <a:uLnTx/>
              <a:uFillTx/>
              <a:latin typeface="Gotha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294E73"/>
                </a:solidFill>
                <a:uLnTx/>
                <a:uFillTx/>
                <a:latin typeface="Gotham"/>
                <a:ea typeface="+mn-ea"/>
                <a:cs typeface="+mn-cs"/>
              </a:rPr>
              <a:t>Most expensive project recorded in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solidFill>
                  <a:srgbClr val="96BA65"/>
                </a:solidFill>
                <a:uLnTx/>
                <a:uFillTx/>
                <a:latin typeface="Gotham"/>
                <a:ea typeface="+mn-ea"/>
                <a:cs typeface="+mn-cs"/>
              </a:rPr>
              <a:t>$22,000</a:t>
            </a:r>
            <a:endParaRPr kumimoji="0" lang="en-US" sz="2800" b="1" i="0" strike="noStrike" kern="1200" cap="none" spc="0" normalizeH="0" baseline="0" noProof="0" dirty="0">
              <a:ln/>
              <a:solidFill>
                <a:srgbClr val="96BA65"/>
              </a:solidFill>
              <a:uLnTx/>
              <a:uFillTx/>
              <a:latin typeface="Gotham"/>
              <a:ea typeface="+mn-ea"/>
              <a:cs typeface="+mn-cs"/>
            </a:endParaRPr>
          </a:p>
        </p:txBody>
      </p:sp>
    </p:spTree>
    <p:extLst>
      <p:ext uri="{BB962C8B-B14F-4D97-AF65-F5344CB8AC3E}">
        <p14:creationId xmlns:p14="http://schemas.microsoft.com/office/powerpoint/2010/main" val="46317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204640-9DDF-F546-CC00-FA6CD4DCA4DB}"/>
              </a:ext>
            </a:extLst>
          </p:cNvPr>
          <p:cNvGrpSpPr/>
          <p:nvPr/>
        </p:nvGrpSpPr>
        <p:grpSpPr>
          <a:xfrm>
            <a:off x="2709545" y="1263306"/>
            <a:ext cx="6772907" cy="4515271"/>
            <a:chOff x="746832" y="1251666"/>
            <a:chExt cx="6772907" cy="4515271"/>
          </a:xfrm>
        </p:grpSpPr>
        <p:graphicFrame>
          <p:nvGraphicFramePr>
            <p:cNvPr id="5" name="Chart 4">
              <a:extLst>
                <a:ext uri="{FF2B5EF4-FFF2-40B4-BE49-F238E27FC236}">
                  <a16:creationId xmlns:a16="http://schemas.microsoft.com/office/drawing/2014/main" id="{630EE2B5-3D37-7526-E6EA-3EDEF90C3070}"/>
                </a:ext>
              </a:extLst>
            </p:cNvPr>
            <p:cNvGraphicFramePr/>
            <p:nvPr>
              <p:extLst>
                <p:ext uri="{D42A27DB-BD31-4B8C-83A1-F6EECF244321}">
                  <p14:modId xmlns:p14="http://schemas.microsoft.com/office/powerpoint/2010/main" val="1955325768"/>
                </p:ext>
              </p:extLst>
            </p:nvPr>
          </p:nvGraphicFramePr>
          <p:xfrm>
            <a:off x="746832" y="1251666"/>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F9E0A0-2588-388A-F4E9-1038979C93C7}"/>
                </a:ext>
              </a:extLst>
            </p:cNvPr>
            <p:cNvSpPr txBox="1"/>
            <p:nvPr/>
          </p:nvSpPr>
          <p:spPr>
            <a:xfrm>
              <a:off x="2257892" y="5329335"/>
              <a:ext cx="881149" cy="276999"/>
            </a:xfrm>
            <a:prstGeom prst="rect">
              <a:avLst/>
            </a:prstGeom>
            <a:noFill/>
          </p:spPr>
          <p:txBody>
            <a:bodyPr wrap="square" rtlCol="0">
              <a:spAutoFit/>
            </a:bodyPr>
            <a:lstStyle/>
            <a:p>
              <a:r>
                <a:rPr lang="en-US" sz="1200" dirty="0"/>
                <a:t>n: 92</a:t>
              </a:r>
            </a:p>
          </p:txBody>
        </p:sp>
      </p:grpSp>
      <p:sp>
        <p:nvSpPr>
          <p:cNvPr id="7" name="TextBox 6">
            <a:extLst>
              <a:ext uri="{FF2B5EF4-FFF2-40B4-BE49-F238E27FC236}">
                <a16:creationId xmlns:a16="http://schemas.microsoft.com/office/drawing/2014/main" id="{99B036C3-7F82-2B84-60EA-3055F2EB4705}"/>
              </a:ext>
            </a:extLst>
          </p:cNvPr>
          <p:cNvSpPr txBox="1"/>
          <p:nvPr/>
        </p:nvSpPr>
        <p:spPr>
          <a:xfrm>
            <a:off x="1848678" y="197585"/>
            <a:ext cx="8494643" cy="954107"/>
          </a:xfrm>
          <a:prstGeom prst="rect">
            <a:avLst/>
          </a:prstGeom>
          <a:noFill/>
        </p:spPr>
        <p:txBody>
          <a:bodyPr wrap="square" rtlCol="0">
            <a:spAutoFit/>
          </a:bodyPr>
          <a:lstStyle/>
          <a:p>
            <a:pPr algn="ctr"/>
            <a:r>
              <a:rPr lang="en-US" sz="2800" dirty="0"/>
              <a:t>Does Your Program Include </a:t>
            </a:r>
          </a:p>
          <a:p>
            <a:pPr algn="ctr"/>
            <a:r>
              <a:rPr lang="en-US" sz="2800" dirty="0"/>
              <a:t>Multidisciplinary Projects?</a:t>
            </a:r>
          </a:p>
        </p:txBody>
      </p:sp>
      <p:sp>
        <p:nvSpPr>
          <p:cNvPr id="2" name="Rectangle 1">
            <a:extLst>
              <a:ext uri="{FF2B5EF4-FFF2-40B4-BE49-F238E27FC236}">
                <a16:creationId xmlns:a16="http://schemas.microsoft.com/office/drawing/2014/main" id="{F8FA795B-FB0B-8C0A-D624-8092AFF02057}"/>
              </a:ext>
            </a:extLst>
          </p:cNvPr>
          <p:cNvSpPr/>
          <p:nvPr/>
        </p:nvSpPr>
        <p:spPr>
          <a:xfrm>
            <a:off x="7912206" y="5305416"/>
            <a:ext cx="3344960" cy="584775"/>
          </a:xfrm>
          <a:prstGeom prst="rect">
            <a:avLst/>
          </a:prstGeom>
          <a:noFill/>
          <a:ln w="38100">
            <a:solidFill>
              <a:srgbClr val="EB891C"/>
            </a:solidFill>
          </a:ln>
        </p:spPr>
        <p:txBody>
          <a:bodyPr wrap="square" lIns="91440" tIns="45720" rIns="91440" bIns="45720">
            <a:spAutoFit/>
          </a:bodyPr>
          <a:lstStyle/>
          <a:p>
            <a:pPr algn="ctr"/>
            <a:r>
              <a:rPr lang="en-US" sz="1600" dirty="0">
                <a:ln/>
                <a:pattFill prst="dkUpDiag">
                  <a:fgClr>
                    <a:schemeClr val="bg1">
                      <a:lumMod val="50000"/>
                    </a:schemeClr>
                  </a:fgClr>
                  <a:bgClr>
                    <a:schemeClr val="tx1">
                      <a:lumMod val="75000"/>
                      <a:lumOff val="25000"/>
                    </a:schemeClr>
                  </a:bgClr>
                </a:pattFill>
              </a:rPr>
              <a:t>💡  Virtually unchanged over the past 2 years</a:t>
            </a:r>
            <a:endParaRPr lang="en-US" sz="1000" dirty="0">
              <a:ln/>
              <a:pattFill prst="dkUpDiag">
                <a:fgClr>
                  <a:schemeClr val="bg1">
                    <a:lumMod val="50000"/>
                  </a:schemeClr>
                </a:fgClr>
                <a:bgClr>
                  <a:schemeClr val="tx1">
                    <a:lumMod val="75000"/>
                    <a:lumOff val="25000"/>
                  </a:schemeClr>
                </a:bgClr>
              </a:pattFill>
            </a:endParaRPr>
          </a:p>
        </p:txBody>
      </p:sp>
    </p:spTree>
    <p:extLst>
      <p:ext uri="{BB962C8B-B14F-4D97-AF65-F5344CB8AC3E}">
        <p14:creationId xmlns:p14="http://schemas.microsoft.com/office/powerpoint/2010/main" val="415729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3AFEC3B-9E21-0D16-6845-5D1DBAFDA04A}"/>
              </a:ext>
            </a:extLst>
          </p:cNvPr>
          <p:cNvGrpSpPr/>
          <p:nvPr/>
        </p:nvGrpSpPr>
        <p:grpSpPr>
          <a:xfrm>
            <a:off x="-773350" y="1251668"/>
            <a:ext cx="11296570" cy="4515271"/>
            <a:chOff x="-773350" y="1251668"/>
            <a:chExt cx="11296570" cy="4515271"/>
          </a:xfrm>
        </p:grpSpPr>
        <p:grpSp>
          <p:nvGrpSpPr>
            <p:cNvPr id="13" name="Group 12">
              <a:extLst>
                <a:ext uri="{FF2B5EF4-FFF2-40B4-BE49-F238E27FC236}">
                  <a16:creationId xmlns:a16="http://schemas.microsoft.com/office/drawing/2014/main" id="{008D5CD4-16AF-E592-91AA-A8C9113AC734}"/>
                </a:ext>
              </a:extLst>
            </p:cNvPr>
            <p:cNvGrpSpPr/>
            <p:nvPr/>
          </p:nvGrpSpPr>
          <p:grpSpPr>
            <a:xfrm>
              <a:off x="3750313" y="1251668"/>
              <a:ext cx="6772907" cy="4515271"/>
              <a:chOff x="3750313" y="1251668"/>
              <a:chExt cx="6772907" cy="4515271"/>
            </a:xfrm>
          </p:grpSpPr>
          <p:graphicFrame>
            <p:nvGraphicFramePr>
              <p:cNvPr id="7" name="Chart 6">
                <a:extLst>
                  <a:ext uri="{FF2B5EF4-FFF2-40B4-BE49-F238E27FC236}">
                    <a16:creationId xmlns:a16="http://schemas.microsoft.com/office/drawing/2014/main" id="{FC24BE72-AB65-4549-85EB-FCBDBA5AC6FE}"/>
                  </a:ext>
                </a:extLst>
              </p:cNvPr>
              <p:cNvGraphicFramePr/>
              <p:nvPr>
                <p:extLst>
                  <p:ext uri="{D42A27DB-BD31-4B8C-83A1-F6EECF244321}">
                    <p14:modId xmlns:p14="http://schemas.microsoft.com/office/powerpoint/2010/main" val="2205180612"/>
                  </p:ext>
                </p:extLst>
              </p:nvPr>
            </p:nvGraphicFramePr>
            <p:xfrm>
              <a:off x="3750313" y="1251668"/>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F44E25E-8A53-44F7-BDE9-9FAE1E5F8DAE}"/>
                  </a:ext>
                </a:extLst>
              </p:cNvPr>
              <p:cNvSpPr txBox="1"/>
              <p:nvPr/>
            </p:nvSpPr>
            <p:spPr>
              <a:xfrm>
                <a:off x="5358244" y="5230408"/>
                <a:ext cx="881149" cy="276999"/>
              </a:xfrm>
              <a:prstGeom prst="rect">
                <a:avLst/>
              </a:prstGeom>
              <a:noFill/>
            </p:spPr>
            <p:txBody>
              <a:bodyPr wrap="square" rtlCol="0">
                <a:spAutoFit/>
              </a:bodyPr>
              <a:lstStyle/>
              <a:p>
                <a:r>
                  <a:rPr lang="en-US" sz="1200" dirty="0"/>
                  <a:t>n: 22</a:t>
                </a:r>
              </a:p>
            </p:txBody>
          </p:sp>
        </p:grpSp>
        <p:grpSp>
          <p:nvGrpSpPr>
            <p:cNvPr id="14" name="Group 13">
              <a:extLst>
                <a:ext uri="{FF2B5EF4-FFF2-40B4-BE49-F238E27FC236}">
                  <a16:creationId xmlns:a16="http://schemas.microsoft.com/office/drawing/2014/main" id="{11C04775-8D1E-D200-57D5-32A6CCBD9133}"/>
                </a:ext>
              </a:extLst>
            </p:cNvPr>
            <p:cNvGrpSpPr/>
            <p:nvPr/>
          </p:nvGrpSpPr>
          <p:grpSpPr>
            <a:xfrm>
              <a:off x="-773350" y="1251668"/>
              <a:ext cx="6772907" cy="4515271"/>
              <a:chOff x="-773350" y="1251668"/>
              <a:chExt cx="6772907" cy="4515271"/>
            </a:xfrm>
          </p:grpSpPr>
          <p:graphicFrame>
            <p:nvGraphicFramePr>
              <p:cNvPr id="4" name="Chart 3">
                <a:extLst>
                  <a:ext uri="{FF2B5EF4-FFF2-40B4-BE49-F238E27FC236}">
                    <a16:creationId xmlns:a16="http://schemas.microsoft.com/office/drawing/2014/main" id="{9505B290-EE48-4EF5-B676-9F18E83D56D2}"/>
                  </a:ext>
                </a:extLst>
              </p:cNvPr>
              <p:cNvGraphicFramePr/>
              <p:nvPr>
                <p:extLst>
                  <p:ext uri="{D42A27DB-BD31-4B8C-83A1-F6EECF244321}">
                    <p14:modId xmlns:p14="http://schemas.microsoft.com/office/powerpoint/2010/main" val="1245117971"/>
                  </p:ext>
                </p:extLst>
              </p:nvPr>
            </p:nvGraphicFramePr>
            <p:xfrm>
              <a:off x="-773350" y="1251668"/>
              <a:ext cx="6772907" cy="451527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E29A209-6A71-4DDC-866B-DE9EC0BD253E}"/>
                  </a:ext>
                </a:extLst>
              </p:cNvPr>
              <p:cNvSpPr txBox="1"/>
              <p:nvPr/>
            </p:nvSpPr>
            <p:spPr>
              <a:xfrm>
                <a:off x="755922" y="5230408"/>
                <a:ext cx="881149" cy="276999"/>
              </a:xfrm>
              <a:prstGeom prst="rect">
                <a:avLst/>
              </a:prstGeom>
              <a:noFill/>
            </p:spPr>
            <p:txBody>
              <a:bodyPr wrap="square" rtlCol="0">
                <a:spAutoFit/>
              </a:bodyPr>
              <a:lstStyle/>
              <a:p>
                <a:r>
                  <a:rPr lang="en-US" sz="1200" dirty="0"/>
                  <a:t>n: 59</a:t>
                </a:r>
              </a:p>
            </p:txBody>
          </p:sp>
        </p:grpSp>
      </p:grpSp>
      <p:sp>
        <p:nvSpPr>
          <p:cNvPr id="10" name="TextBox 9">
            <a:extLst>
              <a:ext uri="{FF2B5EF4-FFF2-40B4-BE49-F238E27FC236}">
                <a16:creationId xmlns:a16="http://schemas.microsoft.com/office/drawing/2014/main" id="{8D25D0A0-208B-4053-A511-3ACC484ABC53}"/>
              </a:ext>
            </a:extLst>
          </p:cNvPr>
          <p:cNvSpPr txBox="1"/>
          <p:nvPr/>
        </p:nvSpPr>
        <p:spPr>
          <a:xfrm>
            <a:off x="1848678" y="197585"/>
            <a:ext cx="8494643" cy="954107"/>
          </a:xfrm>
          <a:prstGeom prst="rect">
            <a:avLst/>
          </a:prstGeom>
          <a:noFill/>
        </p:spPr>
        <p:txBody>
          <a:bodyPr wrap="square" rtlCol="0">
            <a:spAutoFit/>
          </a:bodyPr>
          <a:lstStyle/>
          <a:p>
            <a:pPr algn="ctr"/>
            <a:r>
              <a:rPr lang="en-US" sz="2800" dirty="0"/>
              <a:t>Does Your Program Include </a:t>
            </a:r>
          </a:p>
          <a:p>
            <a:pPr algn="ctr"/>
            <a:r>
              <a:rPr lang="en-US" sz="2800" dirty="0"/>
              <a:t>Multidisciplinary Projects? By Discipline</a:t>
            </a:r>
          </a:p>
        </p:txBody>
      </p:sp>
      <p:sp>
        <p:nvSpPr>
          <p:cNvPr id="9" name="Rectangle 8">
            <a:extLst>
              <a:ext uri="{FF2B5EF4-FFF2-40B4-BE49-F238E27FC236}">
                <a16:creationId xmlns:a16="http://schemas.microsoft.com/office/drawing/2014/main" id="{43A5DB41-DC7C-4E63-B63A-9DD173401766}"/>
              </a:ext>
            </a:extLst>
          </p:cNvPr>
          <p:cNvSpPr/>
          <p:nvPr/>
        </p:nvSpPr>
        <p:spPr>
          <a:xfrm>
            <a:off x="8949128" y="2902200"/>
            <a:ext cx="3002261" cy="2308324"/>
          </a:xfrm>
          <a:prstGeom prst="rect">
            <a:avLst/>
          </a:prstGeom>
          <a:noFill/>
          <a:ln w="38100">
            <a:solidFill>
              <a:srgbClr val="EB891C"/>
            </a:solidFill>
          </a:ln>
        </p:spPr>
        <p:txBody>
          <a:bodyPr wrap="square" lIns="91440" tIns="45720" rIns="91440" bIns="45720">
            <a:spAutoFit/>
          </a:bodyPr>
          <a:lstStyle/>
          <a:p>
            <a:pPr algn="ctr"/>
            <a:r>
              <a:rPr 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Year over Year Trend</a:t>
            </a:r>
          </a:p>
          <a:p>
            <a:r>
              <a:rPr lang="en-US" sz="1600" dirty="0">
                <a:ln/>
                <a:pattFill prst="dkUpDiag">
                  <a:fgClr>
                    <a:schemeClr val="bg1">
                      <a:lumMod val="50000"/>
                    </a:schemeClr>
                  </a:fgClr>
                  <a:bgClr>
                    <a:schemeClr val="tx1">
                      <a:lumMod val="75000"/>
                      <a:lumOff val="25000"/>
                    </a:schemeClr>
                  </a:bgClr>
                </a:pattFill>
              </a:rPr>
              <a:t>Engineering: </a:t>
            </a:r>
            <a:r>
              <a:rPr lang="en-US" sz="1600" dirty="0">
                <a:ln/>
                <a:solidFill>
                  <a:srgbClr val="C00000"/>
                </a:solidFill>
              </a:rPr>
              <a:t>-2 pts</a:t>
            </a:r>
          </a:p>
          <a:p>
            <a:r>
              <a:rPr lang="en-US" sz="1600" dirty="0">
                <a:ln/>
                <a:pattFill prst="dkUpDiag">
                  <a:fgClr>
                    <a:schemeClr val="bg1">
                      <a:lumMod val="50000"/>
                    </a:schemeClr>
                  </a:fgClr>
                  <a:bgClr>
                    <a:schemeClr val="tx1">
                      <a:lumMod val="75000"/>
                      <a:lumOff val="25000"/>
                    </a:schemeClr>
                  </a:bgClr>
                </a:pattFill>
              </a:rPr>
              <a:t>Business: </a:t>
            </a:r>
            <a:r>
              <a:rPr lang="en-US" sz="1600" dirty="0">
                <a:ln/>
                <a:solidFill>
                  <a:srgbClr val="C00000"/>
                </a:solidFill>
              </a:rPr>
              <a:t>-13 pts</a:t>
            </a:r>
          </a:p>
          <a:p>
            <a:endParaRPr lang="en-US" sz="1600" dirty="0">
              <a:ln/>
              <a:pattFill prst="dkUpDiag">
                <a:fgClr>
                  <a:schemeClr val="bg1">
                    <a:lumMod val="50000"/>
                  </a:schemeClr>
                </a:fgClr>
                <a:bgClr>
                  <a:schemeClr val="tx1">
                    <a:lumMod val="75000"/>
                    <a:lumOff val="25000"/>
                  </a:schemeClr>
                </a:bgClr>
              </a:pattFill>
            </a:endParaRPr>
          </a:p>
          <a:p>
            <a:r>
              <a:rPr lang="en-US" sz="1600" dirty="0">
                <a:ln/>
                <a:pattFill prst="dkUpDiag">
                  <a:fgClr>
                    <a:schemeClr val="bg1">
                      <a:lumMod val="50000"/>
                    </a:schemeClr>
                  </a:fgClr>
                  <a:bgClr>
                    <a:schemeClr val="tx1">
                      <a:lumMod val="75000"/>
                      <a:lumOff val="25000"/>
                    </a:schemeClr>
                  </a:bgClr>
                </a:pattFill>
              </a:rPr>
              <a:t>2024 wiped out 4 years of gradual gains putting multidisciplinary occurrence back to 2019 levels</a:t>
            </a:r>
          </a:p>
        </p:txBody>
      </p:sp>
    </p:spTree>
    <p:extLst>
      <p:ext uri="{BB962C8B-B14F-4D97-AF65-F5344CB8AC3E}">
        <p14:creationId xmlns:p14="http://schemas.microsoft.com/office/powerpoint/2010/main" val="77456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D25D0A0-208B-4053-A511-3ACC484ABC53}"/>
              </a:ext>
            </a:extLst>
          </p:cNvPr>
          <p:cNvSpPr txBox="1"/>
          <p:nvPr/>
        </p:nvSpPr>
        <p:spPr>
          <a:xfrm>
            <a:off x="1848678" y="197585"/>
            <a:ext cx="8494643" cy="1384995"/>
          </a:xfrm>
          <a:prstGeom prst="rect">
            <a:avLst/>
          </a:prstGeom>
          <a:noFill/>
        </p:spPr>
        <p:txBody>
          <a:bodyPr wrap="square" rtlCol="0">
            <a:spAutoFit/>
          </a:bodyPr>
          <a:lstStyle/>
          <a:p>
            <a:pPr algn="ctr"/>
            <a:r>
              <a:rPr lang="en-US" sz="2800" dirty="0"/>
              <a:t>Are There Any Innovations or New Components to Your Experiential Initiatives that you are Particularly Excited About?</a:t>
            </a:r>
          </a:p>
        </p:txBody>
      </p:sp>
      <p:grpSp>
        <p:nvGrpSpPr>
          <p:cNvPr id="2" name="Group 1">
            <a:extLst>
              <a:ext uri="{FF2B5EF4-FFF2-40B4-BE49-F238E27FC236}">
                <a16:creationId xmlns:a16="http://schemas.microsoft.com/office/drawing/2014/main" id="{8BAE2683-ED00-1D22-F627-8A98A9EADF5B}"/>
              </a:ext>
            </a:extLst>
          </p:cNvPr>
          <p:cNvGrpSpPr/>
          <p:nvPr/>
        </p:nvGrpSpPr>
        <p:grpSpPr>
          <a:xfrm>
            <a:off x="1529138" y="1756751"/>
            <a:ext cx="6772907" cy="4515271"/>
            <a:chOff x="-1613982" y="1745111"/>
            <a:chExt cx="6772907" cy="4515271"/>
          </a:xfrm>
        </p:grpSpPr>
        <p:graphicFrame>
          <p:nvGraphicFramePr>
            <p:cNvPr id="3" name="Chart 2">
              <a:extLst>
                <a:ext uri="{FF2B5EF4-FFF2-40B4-BE49-F238E27FC236}">
                  <a16:creationId xmlns:a16="http://schemas.microsoft.com/office/drawing/2014/main" id="{42B1CA49-D5FE-5B1D-BA12-06CE6FA64D5C}"/>
                </a:ext>
              </a:extLst>
            </p:cNvPr>
            <p:cNvGraphicFramePr/>
            <p:nvPr>
              <p:extLst>
                <p:ext uri="{D42A27DB-BD31-4B8C-83A1-F6EECF244321}">
                  <p14:modId xmlns:p14="http://schemas.microsoft.com/office/powerpoint/2010/main" val="1420994973"/>
                </p:ext>
              </p:extLst>
            </p:nvPr>
          </p:nvGraphicFramePr>
          <p:xfrm>
            <a:off x="-1613982" y="1745111"/>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41B401A-A190-88E3-F026-1AAD48009B81}"/>
                </a:ext>
              </a:extLst>
            </p:cNvPr>
            <p:cNvSpPr txBox="1"/>
            <p:nvPr/>
          </p:nvSpPr>
          <p:spPr>
            <a:xfrm>
              <a:off x="2719447" y="5601309"/>
              <a:ext cx="881149" cy="276999"/>
            </a:xfrm>
            <a:prstGeom prst="rect">
              <a:avLst/>
            </a:prstGeom>
            <a:noFill/>
          </p:spPr>
          <p:txBody>
            <a:bodyPr wrap="square" rtlCol="0">
              <a:spAutoFit/>
            </a:bodyPr>
            <a:lstStyle/>
            <a:p>
              <a:r>
                <a:rPr lang="en-US" sz="1200" dirty="0"/>
                <a:t>n: 93</a:t>
              </a:r>
            </a:p>
          </p:txBody>
        </p:sp>
      </p:grpSp>
      <p:sp>
        <p:nvSpPr>
          <p:cNvPr id="4" name="Rectangle 3">
            <a:extLst>
              <a:ext uri="{FF2B5EF4-FFF2-40B4-BE49-F238E27FC236}">
                <a16:creationId xmlns:a16="http://schemas.microsoft.com/office/drawing/2014/main" id="{DBF56C15-2C6E-A59D-F9BD-39D94207EB86}"/>
              </a:ext>
            </a:extLst>
          </p:cNvPr>
          <p:cNvSpPr/>
          <p:nvPr/>
        </p:nvSpPr>
        <p:spPr>
          <a:xfrm>
            <a:off x="7159691" y="2512177"/>
            <a:ext cx="3631740" cy="892552"/>
          </a:xfrm>
          <a:prstGeom prst="rect">
            <a:avLst/>
          </a:prstGeom>
          <a:noFill/>
          <a:ln w="38100">
            <a:solidFill>
              <a:srgbClr val="EB891C"/>
            </a:solidFill>
          </a:ln>
        </p:spPr>
        <p:txBody>
          <a:bodyPr wrap="square" lIns="91440" tIns="45720" rIns="91440" bIns="45720">
            <a:spAutoFit/>
          </a:bodyPr>
          <a:lstStyle/>
          <a:p>
            <a:pPr algn="ctr"/>
            <a:r>
              <a:rPr lang="en-US" sz="1600" dirty="0">
                <a:ln/>
                <a:pattFill prst="dkUpDiag">
                  <a:fgClr>
                    <a:schemeClr val="bg1">
                      <a:lumMod val="50000"/>
                    </a:schemeClr>
                  </a:fgClr>
                  <a:bgClr>
                    <a:schemeClr val="tx1">
                      <a:lumMod val="75000"/>
                      <a:lumOff val="25000"/>
                    </a:schemeClr>
                  </a:bgClr>
                </a:pattFill>
              </a:rPr>
              <a:t>Year over Year Trend</a:t>
            </a:r>
          </a:p>
          <a:p>
            <a:pPr algn="ctr"/>
            <a:r>
              <a:rPr lang="en-US" dirty="0">
                <a:ln/>
                <a:solidFill>
                  <a:schemeClr val="bg2"/>
                </a:solidFill>
              </a:rPr>
              <a:t>+5 pts: more programs reporting new innovations</a:t>
            </a:r>
          </a:p>
        </p:txBody>
      </p:sp>
      <p:pic>
        <p:nvPicPr>
          <p:cNvPr id="7" name="Graphic 6" descr="Arrow: Clockwise curve with solid fill">
            <a:extLst>
              <a:ext uri="{FF2B5EF4-FFF2-40B4-BE49-F238E27FC236}">
                <a16:creationId xmlns:a16="http://schemas.microsoft.com/office/drawing/2014/main" id="{C2EC9815-0E9A-47D8-A5B2-61AB6D4502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97722" flipH="1">
            <a:off x="6837171" y="3356676"/>
            <a:ext cx="1502780" cy="1502780"/>
          </a:xfrm>
          <a:prstGeom prst="rect">
            <a:avLst/>
          </a:prstGeom>
        </p:spPr>
      </p:pic>
    </p:spTree>
    <p:extLst>
      <p:ext uri="{BB962C8B-B14F-4D97-AF65-F5344CB8AC3E}">
        <p14:creationId xmlns:p14="http://schemas.microsoft.com/office/powerpoint/2010/main" val="77808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A80DA0-5983-0355-5502-58B5AD91257E}"/>
              </a:ext>
            </a:extLst>
          </p:cNvPr>
          <p:cNvSpPr/>
          <p:nvPr/>
        </p:nvSpPr>
        <p:spPr>
          <a:xfrm>
            <a:off x="2982564" y="246975"/>
            <a:ext cx="6226897" cy="954107"/>
          </a:xfrm>
          <a:prstGeom prst="rect">
            <a:avLst/>
          </a:prstGeom>
        </p:spPr>
        <p:txBody>
          <a:bodyPr wrap="non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Experiential Learning Innovations</a:t>
            </a:r>
          </a:p>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Key Themes from 56 Responses</a:t>
            </a:r>
          </a:p>
        </p:txBody>
      </p:sp>
      <p:sp>
        <p:nvSpPr>
          <p:cNvPr id="8" name="TextBox 7">
            <a:extLst>
              <a:ext uri="{FF2B5EF4-FFF2-40B4-BE49-F238E27FC236}">
                <a16:creationId xmlns:a16="http://schemas.microsoft.com/office/drawing/2014/main" id="{564E5844-86BC-29D9-7EA6-7856927A2C5C}"/>
              </a:ext>
            </a:extLst>
          </p:cNvPr>
          <p:cNvSpPr txBox="1"/>
          <p:nvPr/>
        </p:nvSpPr>
        <p:spPr>
          <a:xfrm>
            <a:off x="765559" y="1323849"/>
            <a:ext cx="10660882" cy="243143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ln/>
                <a:solidFill>
                  <a:srgbClr val="294E73"/>
                </a:solidFill>
                <a:latin typeface="Gotham"/>
              </a:rPr>
              <a:t>Collaboration and Mentorship</a:t>
            </a:r>
          </a:p>
          <a:p>
            <a:pPr marL="914400" lvl="1" indent="-457200">
              <a:buFont typeface="Arial" panose="020B0604020202020204" pitchFamily="34" charset="0"/>
              <a:buChar char="•"/>
              <a:defRPr/>
            </a:pPr>
            <a:r>
              <a:rPr kumimoji="0" lang="en-US" sz="2000" i="0" strike="noStrike" kern="1200" cap="none" spc="0" normalizeH="0" baseline="0" noProof="0" dirty="0">
                <a:ln/>
                <a:solidFill>
                  <a:srgbClr val="294E73"/>
                </a:solidFill>
                <a:uLnTx/>
                <a:uFillTx/>
                <a:latin typeface="Gotham"/>
                <a:ea typeface="+mn-ea"/>
                <a:cs typeface="+mn-cs"/>
              </a:rPr>
              <a:t>Building connections between alumni and student teams, MBA students leading undergrad teams and closer sponsor connections with teams.</a:t>
            </a:r>
            <a:endParaRPr lang="en-US" sz="2000" dirty="0">
              <a:ln/>
              <a:solidFill>
                <a:srgbClr val="96BA65"/>
              </a:solidFill>
              <a:effectLst>
                <a:outerShdw blurRad="38100" dist="19050" dir="2700000" algn="tl" rotWithShape="0">
                  <a:srgbClr val="294E73">
                    <a:lumMod val="50000"/>
                    <a:alpha val="40000"/>
                  </a:srgbClr>
                </a:outerShdw>
              </a:effectLst>
              <a:latin typeface="Gotham"/>
            </a:endParaRPr>
          </a:p>
          <a:p>
            <a:pPr marL="457200" indent="-457200">
              <a:buFont typeface="+mj-lt"/>
              <a:buAutoNum type="arabicPeriod"/>
              <a:defRPr/>
            </a:pPr>
            <a:endParaRPr lang="en-US" sz="2400" dirty="0">
              <a:ln/>
              <a:solidFill>
                <a:srgbClr val="96BA65"/>
              </a:solidFill>
              <a:effectLst>
                <a:outerShdw blurRad="38100" dist="19050" dir="2700000" algn="tl" rotWithShape="0">
                  <a:srgbClr val="294E73">
                    <a:lumMod val="50000"/>
                    <a:alpha val="40000"/>
                  </a:srgbClr>
                </a:outerShdw>
              </a:effectLst>
              <a:latin typeface="Gotham"/>
            </a:endParaRPr>
          </a:p>
          <a:p>
            <a:pPr marL="457200" indent="-457200">
              <a:buFont typeface="+mj-lt"/>
              <a:buAutoNum type="arabicPeriod"/>
              <a:defRPr/>
            </a:pPr>
            <a:r>
              <a:rPr lang="en-US" sz="2400" b="1" dirty="0">
                <a:ln/>
                <a:solidFill>
                  <a:srgbClr val="96BA65"/>
                </a:solidFill>
                <a:latin typeface="Gotham"/>
              </a:rPr>
              <a:t>Maximum Real-world Elements</a:t>
            </a:r>
          </a:p>
          <a:p>
            <a:pPr marL="914400" lvl="1" indent="-457200">
              <a:buFont typeface="Arial" panose="020B0604020202020204" pitchFamily="34" charset="0"/>
              <a:buChar char="•"/>
              <a:defRPr/>
            </a:pPr>
            <a:r>
              <a:rPr lang="en-US" sz="2000" dirty="0">
                <a:ln/>
                <a:solidFill>
                  <a:srgbClr val="96BA65"/>
                </a:solidFill>
                <a:latin typeface="Gotham"/>
              </a:rPr>
              <a:t>Clearly defined deliverables and long-term follow-up and maintenance of completed projects make this as real as it gets.</a:t>
            </a:r>
          </a:p>
        </p:txBody>
      </p:sp>
      <p:sp>
        <p:nvSpPr>
          <p:cNvPr id="12" name="TextBox 11">
            <a:extLst>
              <a:ext uri="{FF2B5EF4-FFF2-40B4-BE49-F238E27FC236}">
                <a16:creationId xmlns:a16="http://schemas.microsoft.com/office/drawing/2014/main" id="{EBE7822E-EDBE-0CD9-F067-0C6D9196B272}"/>
              </a:ext>
            </a:extLst>
          </p:cNvPr>
          <p:cNvSpPr txBox="1"/>
          <p:nvPr/>
        </p:nvSpPr>
        <p:spPr>
          <a:xfrm>
            <a:off x="765559" y="3878051"/>
            <a:ext cx="6166464" cy="2062103"/>
          </a:xfrm>
          <a:prstGeom prst="rect">
            <a:avLst/>
          </a:prstGeom>
          <a:noFill/>
        </p:spPr>
        <p:txBody>
          <a:bodyPr wrap="square">
            <a:spAutoFit/>
          </a:bodyPr>
          <a:lstStyle/>
          <a:p>
            <a:pPr>
              <a:defRPr/>
            </a:pPr>
            <a:r>
              <a:rPr lang="en-US" sz="2400" b="1" dirty="0">
                <a:ln/>
                <a:solidFill>
                  <a:srgbClr val="294E73"/>
                </a:solidFill>
                <a:latin typeface="Gotham"/>
              </a:rPr>
              <a:t>3. Applying Structure and Methodology</a:t>
            </a:r>
          </a:p>
          <a:p>
            <a:pPr marL="914400" lvl="1" indent="-457200">
              <a:buFont typeface="Arial" panose="020B0604020202020204" pitchFamily="34" charset="0"/>
              <a:buChar char="•"/>
              <a:defRPr/>
            </a:pPr>
            <a:r>
              <a:rPr lang="en-US" sz="2000" dirty="0">
                <a:ln/>
                <a:solidFill>
                  <a:srgbClr val="294E73"/>
                </a:solidFill>
                <a:latin typeface="Gotham"/>
              </a:rPr>
              <a:t>Several responses focused on improving the structure of EL projects and leveraging tools to organize everything.</a:t>
            </a:r>
          </a:p>
        </p:txBody>
      </p:sp>
      <p:grpSp>
        <p:nvGrpSpPr>
          <p:cNvPr id="13" name="Group 12">
            <a:extLst>
              <a:ext uri="{FF2B5EF4-FFF2-40B4-BE49-F238E27FC236}">
                <a16:creationId xmlns:a16="http://schemas.microsoft.com/office/drawing/2014/main" id="{94BEE9A7-8149-2CC4-9454-B9517B0CFCCD}"/>
              </a:ext>
            </a:extLst>
          </p:cNvPr>
          <p:cNvGrpSpPr/>
          <p:nvPr/>
        </p:nvGrpSpPr>
        <p:grpSpPr>
          <a:xfrm>
            <a:off x="7065268" y="4346508"/>
            <a:ext cx="4629778" cy="1860380"/>
            <a:chOff x="7638213" y="4319891"/>
            <a:chExt cx="4629778" cy="1860380"/>
          </a:xfrm>
        </p:grpSpPr>
        <p:sp>
          <p:nvSpPr>
            <p:cNvPr id="2" name="TextBox 1">
              <a:extLst>
                <a:ext uri="{FF2B5EF4-FFF2-40B4-BE49-F238E27FC236}">
                  <a16:creationId xmlns:a16="http://schemas.microsoft.com/office/drawing/2014/main" id="{FB2180C2-F208-966E-24C2-D8EF356E43EA}"/>
                </a:ext>
              </a:extLst>
            </p:cNvPr>
            <p:cNvSpPr txBox="1"/>
            <p:nvPr/>
          </p:nvSpPr>
          <p:spPr>
            <a:xfrm>
              <a:off x="7638213" y="4918387"/>
              <a:ext cx="4629778" cy="1261884"/>
            </a:xfrm>
            <a:prstGeom prst="rect">
              <a:avLst/>
            </a:prstGeom>
            <a:noFill/>
          </p:spPr>
          <p:txBody>
            <a:bodyPr wrap="square">
              <a:spAutoFit/>
            </a:bodyPr>
            <a:lstStyle/>
            <a:p>
              <a:pPr algn="ctr"/>
              <a:r>
                <a:rPr lang="en-US" sz="3600" dirty="0">
                  <a:ln/>
                  <a:solidFill>
                    <a:srgbClr val="EB891C"/>
                  </a:solidFill>
                  <a:effectLst>
                    <a:outerShdw blurRad="38100" dist="19050" dir="2700000" algn="tl" rotWithShape="0">
                      <a:schemeClr val="dk1">
                        <a:lumMod val="50000"/>
                        <a:alpha val="40000"/>
                      </a:schemeClr>
                    </a:outerShdw>
                  </a:effectLst>
                </a:rPr>
                <a:t>20% </a:t>
              </a:r>
              <a:r>
                <a:rPr lang="en-US" sz="2400" dirty="0">
                  <a:ln/>
                  <a:solidFill>
                    <a:srgbClr val="C00000"/>
                  </a:solidFill>
                </a:rPr>
                <a:t>(  2 pts) </a:t>
              </a:r>
            </a:p>
            <a:p>
              <a:pPr algn="ctr"/>
              <a:r>
                <a:rPr lang="en-US" sz="2000" dirty="0">
                  <a:ln/>
                  <a:solidFill>
                    <a:srgbClr val="EB891C"/>
                  </a:solidFill>
                </a:rPr>
                <a:t>Current active projects in EduSourced include a mentor</a:t>
              </a:r>
            </a:p>
          </p:txBody>
        </p:sp>
        <p:sp>
          <p:nvSpPr>
            <p:cNvPr id="6" name="Rectangle: Rounded Corners 5">
              <a:extLst>
                <a:ext uri="{FF2B5EF4-FFF2-40B4-BE49-F238E27FC236}">
                  <a16:creationId xmlns:a16="http://schemas.microsoft.com/office/drawing/2014/main" id="{C6D9DFD3-3886-85F4-D6B3-96A1EC0C2D55}"/>
                </a:ext>
              </a:extLst>
            </p:cNvPr>
            <p:cNvSpPr/>
            <p:nvPr/>
          </p:nvSpPr>
          <p:spPr>
            <a:xfrm>
              <a:off x="8045925" y="4319891"/>
              <a:ext cx="3814354" cy="562595"/>
            </a:xfrm>
            <a:prstGeom prst="roundRect">
              <a:avLst/>
            </a:prstGeom>
            <a:solidFill>
              <a:srgbClr val="EB891C"/>
            </a:solidFill>
            <a:ln>
              <a:noFill/>
            </a:ln>
            <a:effectLst>
              <a:glow rad="76200">
                <a:srgbClr val="EB891C">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4E73">
                      <a:lumMod val="65000"/>
                      <a:lumOff val="35000"/>
                    </a:srgbClr>
                  </a:solidFill>
                  <a:latin typeface="+mn-lt"/>
                  <a:ea typeface="+mn-ea"/>
                  <a:cs typeface="+mn-cs"/>
                </a:defRPr>
              </a:pPr>
              <a:r>
                <a:rPr kumimoji="0" lang="en-US" sz="2800" b="0" i="0" u="none" strike="noStrike" kern="1200" cap="none" spc="0" normalizeH="0" baseline="0" noProof="0" dirty="0">
                  <a:ln>
                    <a:noFill/>
                  </a:ln>
                  <a:solidFill>
                    <a:srgbClr val="294E73"/>
                  </a:solidFill>
                  <a:effectLst/>
                  <a:uLnTx/>
                  <a:uFillTx/>
                  <a:latin typeface="Gotham"/>
                  <a:ea typeface="+mn-ea"/>
                  <a:cs typeface="+mn-cs"/>
                </a:rPr>
                <a:t>⚡EduSourced Data</a:t>
              </a:r>
            </a:p>
          </p:txBody>
        </p:sp>
      </p:grpSp>
      <p:pic>
        <p:nvPicPr>
          <p:cNvPr id="3" name="Picture 2">
            <a:extLst>
              <a:ext uri="{FF2B5EF4-FFF2-40B4-BE49-F238E27FC236}">
                <a16:creationId xmlns:a16="http://schemas.microsoft.com/office/drawing/2014/main" id="{4E36C79F-0F0A-447B-09F6-E7FA3C133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54" y="5305030"/>
            <a:ext cx="194678" cy="134305"/>
          </a:xfrm>
          <a:prstGeom prst="rect">
            <a:avLst/>
          </a:prstGeom>
        </p:spPr>
      </p:pic>
      <p:sp>
        <p:nvSpPr>
          <p:cNvPr id="4" name="TextBox 3">
            <a:extLst>
              <a:ext uri="{FF2B5EF4-FFF2-40B4-BE49-F238E27FC236}">
                <a16:creationId xmlns:a16="http://schemas.microsoft.com/office/drawing/2014/main" id="{C1DE80C0-1396-3311-7DCD-79880DDC3379}"/>
              </a:ext>
            </a:extLst>
          </p:cNvPr>
          <p:cNvSpPr txBox="1"/>
          <p:nvPr/>
        </p:nvSpPr>
        <p:spPr>
          <a:xfrm>
            <a:off x="2332733" y="6035263"/>
            <a:ext cx="2794000" cy="307777"/>
          </a:xfrm>
          <a:prstGeom prst="rect">
            <a:avLst/>
          </a:prstGeom>
          <a:solidFill>
            <a:schemeClr val="tx1"/>
          </a:solidFill>
        </p:spPr>
        <p:txBody>
          <a:bodyPr wrap="square" rtlCol="0">
            <a:spAutoFit/>
          </a:bodyPr>
          <a:lstStyle/>
          <a:p>
            <a:r>
              <a:rPr lang="en-US" sz="1400" dirty="0">
                <a:solidFill>
                  <a:schemeClr val="bg1"/>
                </a:solidFill>
              </a:rPr>
              <a:t>Full responses in addendum</a:t>
            </a:r>
          </a:p>
        </p:txBody>
      </p:sp>
    </p:spTree>
    <p:extLst>
      <p:ext uri="{BB962C8B-B14F-4D97-AF65-F5344CB8AC3E}">
        <p14:creationId xmlns:p14="http://schemas.microsoft.com/office/powerpoint/2010/main" val="198879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E70C80F-C038-4B64-6D12-76C961AA079A}"/>
              </a:ext>
            </a:extLst>
          </p:cNvPr>
          <p:cNvSpPr/>
          <p:nvPr/>
        </p:nvSpPr>
        <p:spPr>
          <a:xfrm>
            <a:off x="9736819" y="2068445"/>
            <a:ext cx="1967911" cy="1665650"/>
          </a:xfrm>
          <a:prstGeom prst="rect">
            <a:avLst/>
          </a:prstGeom>
          <a:solidFill>
            <a:srgbClr val="294E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EBB7C0-F66A-4D36-9F40-667B91EFACD1}"/>
              </a:ext>
            </a:extLst>
          </p:cNvPr>
          <p:cNvSpPr txBox="1"/>
          <p:nvPr/>
        </p:nvSpPr>
        <p:spPr>
          <a:xfrm>
            <a:off x="1862540" y="540229"/>
            <a:ext cx="8466920" cy="954107"/>
          </a:xfrm>
          <a:prstGeom prst="rect">
            <a:avLst/>
          </a:prstGeom>
          <a:noFill/>
        </p:spPr>
        <p:txBody>
          <a:bodyPr wrap="square" rtlCol="0">
            <a:spAutoFit/>
          </a:bodyPr>
          <a:lstStyle/>
          <a:p>
            <a:pPr algn="ctr"/>
            <a:r>
              <a:rPr lang="en-US" sz="2800" dirty="0"/>
              <a:t>Formal Director or Office of Experiential Learning</a:t>
            </a:r>
          </a:p>
        </p:txBody>
      </p:sp>
      <p:sp>
        <p:nvSpPr>
          <p:cNvPr id="3" name="Rectangle 2">
            <a:extLst>
              <a:ext uri="{FF2B5EF4-FFF2-40B4-BE49-F238E27FC236}">
                <a16:creationId xmlns:a16="http://schemas.microsoft.com/office/drawing/2014/main" id="{CE41E561-089B-418A-A97A-94969F1C6B8A}"/>
              </a:ext>
            </a:extLst>
          </p:cNvPr>
          <p:cNvSpPr/>
          <p:nvPr/>
        </p:nvSpPr>
        <p:spPr>
          <a:xfrm>
            <a:off x="628036" y="2113797"/>
            <a:ext cx="1967911" cy="1261884"/>
          </a:xfrm>
          <a:prstGeom prst="rect">
            <a:avLst/>
          </a:prstGeom>
          <a:noFill/>
        </p:spPr>
        <p:txBody>
          <a:bodyPr wrap="none" lIns="91440" tIns="45720" rIns="91440" bIns="45720">
            <a:spAutoFit/>
          </a:bodyPr>
          <a:lstStyle/>
          <a:p>
            <a:pPr algn="ctr"/>
            <a:r>
              <a:rPr lang="en-US" sz="3200" dirty="0">
                <a:ln/>
                <a:pattFill prst="dkUpDiag">
                  <a:fgClr>
                    <a:schemeClr val="bg1">
                      <a:lumMod val="50000"/>
                    </a:schemeClr>
                  </a:fgClr>
                  <a:bgClr>
                    <a:schemeClr val="tx1">
                      <a:lumMod val="75000"/>
                      <a:lumOff val="25000"/>
                    </a:schemeClr>
                  </a:bgClr>
                </a:pattFill>
              </a:rPr>
              <a:t>Business</a:t>
            </a:r>
            <a:endParaRPr lang="en-US" sz="4800" dirty="0">
              <a:ln/>
              <a:solidFill>
                <a:schemeClr val="bg2"/>
              </a:solidFill>
            </a:endParaRPr>
          </a:p>
          <a:p>
            <a:pPr algn="ctr"/>
            <a:r>
              <a:rPr lang="en-US" sz="4400" dirty="0">
                <a:ln/>
                <a:solidFill>
                  <a:schemeClr val="bg2"/>
                </a:solidFill>
                <a:effectLst>
                  <a:outerShdw blurRad="38100" dist="19050" dir="2700000" algn="tl" rotWithShape="0">
                    <a:schemeClr val="dk1">
                      <a:lumMod val="50000"/>
                      <a:alpha val="40000"/>
                    </a:schemeClr>
                  </a:outerShdw>
                </a:effectLst>
              </a:rPr>
              <a:t>64%</a:t>
            </a:r>
          </a:p>
        </p:txBody>
      </p:sp>
      <p:sp>
        <p:nvSpPr>
          <p:cNvPr id="7" name="Rectangle 6">
            <a:extLst>
              <a:ext uri="{FF2B5EF4-FFF2-40B4-BE49-F238E27FC236}">
                <a16:creationId xmlns:a16="http://schemas.microsoft.com/office/drawing/2014/main" id="{EDAF54DC-2793-4C7A-B4D3-2762E34F32E9}"/>
              </a:ext>
            </a:extLst>
          </p:cNvPr>
          <p:cNvSpPr/>
          <p:nvPr/>
        </p:nvSpPr>
        <p:spPr>
          <a:xfrm>
            <a:off x="3178815" y="2118107"/>
            <a:ext cx="2868350" cy="1261884"/>
          </a:xfrm>
          <a:prstGeom prst="rect">
            <a:avLst/>
          </a:prstGeom>
          <a:noFill/>
        </p:spPr>
        <p:txBody>
          <a:bodyPr wrap="none" lIns="91440" tIns="45720" rIns="91440" bIns="45720">
            <a:spAutoFit/>
          </a:bodyPr>
          <a:lstStyle/>
          <a:p>
            <a:pPr algn="ctr"/>
            <a:r>
              <a:rPr lang="en-US" sz="3200" dirty="0">
                <a:ln/>
                <a:pattFill prst="dkUpDiag">
                  <a:fgClr>
                    <a:schemeClr val="bg1">
                      <a:lumMod val="50000"/>
                    </a:schemeClr>
                  </a:fgClr>
                  <a:bgClr>
                    <a:schemeClr val="tx1">
                      <a:lumMod val="75000"/>
                      <a:lumOff val="25000"/>
                    </a:schemeClr>
                  </a:bgClr>
                </a:pattFill>
              </a:rPr>
              <a:t>Multi-college</a:t>
            </a:r>
            <a:endParaRPr lang="en-US" sz="4800" dirty="0">
              <a:ln/>
              <a:solidFill>
                <a:schemeClr val="bg2"/>
              </a:solidFill>
            </a:endParaRPr>
          </a:p>
          <a:p>
            <a:pPr algn="ctr"/>
            <a:r>
              <a:rPr lang="en-US" sz="4400" dirty="0">
                <a:ln/>
                <a:solidFill>
                  <a:schemeClr val="bg2"/>
                </a:solidFill>
                <a:effectLst>
                  <a:outerShdw blurRad="38100" dist="19050" dir="2700000" algn="tl" rotWithShape="0">
                    <a:schemeClr val="dk1">
                      <a:lumMod val="50000"/>
                      <a:alpha val="40000"/>
                    </a:schemeClr>
                  </a:outerShdw>
                </a:effectLst>
              </a:rPr>
              <a:t>80%</a:t>
            </a:r>
          </a:p>
        </p:txBody>
      </p:sp>
      <p:sp>
        <p:nvSpPr>
          <p:cNvPr id="9" name="Rectangle 8">
            <a:extLst>
              <a:ext uri="{FF2B5EF4-FFF2-40B4-BE49-F238E27FC236}">
                <a16:creationId xmlns:a16="http://schemas.microsoft.com/office/drawing/2014/main" id="{C7697840-8CF6-4451-A214-79B3CA853336}"/>
              </a:ext>
            </a:extLst>
          </p:cNvPr>
          <p:cNvSpPr/>
          <p:nvPr/>
        </p:nvSpPr>
        <p:spPr>
          <a:xfrm>
            <a:off x="6630033" y="2113797"/>
            <a:ext cx="2702984" cy="1261884"/>
          </a:xfrm>
          <a:prstGeom prst="rect">
            <a:avLst/>
          </a:prstGeom>
          <a:noFill/>
        </p:spPr>
        <p:txBody>
          <a:bodyPr wrap="none" lIns="91440" tIns="45720" rIns="91440" bIns="45720">
            <a:spAutoFit/>
          </a:bodyPr>
          <a:lstStyle/>
          <a:p>
            <a:pPr algn="ctr"/>
            <a:r>
              <a:rPr lang="en-US" sz="3200" dirty="0">
                <a:ln/>
                <a:pattFill prst="dkUpDiag">
                  <a:fgClr>
                    <a:schemeClr val="bg1">
                      <a:lumMod val="50000"/>
                    </a:schemeClr>
                  </a:fgClr>
                  <a:bgClr>
                    <a:schemeClr val="tx1">
                      <a:lumMod val="75000"/>
                      <a:lumOff val="25000"/>
                    </a:schemeClr>
                  </a:bgClr>
                </a:pattFill>
              </a:rPr>
              <a:t>Engineering</a:t>
            </a:r>
            <a:endParaRPr lang="en-US" sz="4800" dirty="0">
              <a:ln/>
              <a:solidFill>
                <a:schemeClr val="bg2"/>
              </a:solidFill>
            </a:endParaRPr>
          </a:p>
          <a:p>
            <a:pPr algn="ctr"/>
            <a:r>
              <a:rPr lang="en-US" sz="4400" dirty="0">
                <a:ln/>
                <a:solidFill>
                  <a:schemeClr val="bg2"/>
                </a:solidFill>
                <a:effectLst>
                  <a:outerShdw blurRad="38100" dist="19050" dir="2700000" algn="tl" rotWithShape="0">
                    <a:schemeClr val="dk1">
                      <a:lumMod val="50000"/>
                      <a:alpha val="40000"/>
                    </a:schemeClr>
                  </a:outerShdw>
                </a:effectLst>
              </a:rPr>
              <a:t>44%</a:t>
            </a:r>
            <a:endParaRPr lang="en-US" sz="4400" cap="none" spc="0" dirty="0">
              <a:ln/>
              <a:solidFill>
                <a:schemeClr val="bg2"/>
              </a:solidFill>
              <a:effectLst>
                <a:outerShdw blurRad="38100" dist="19050" dir="2700000" algn="tl" rotWithShape="0">
                  <a:schemeClr val="dk1">
                    <a:lumMod val="50000"/>
                    <a:alpha val="40000"/>
                  </a:schemeClr>
                </a:outerShdw>
              </a:effectLst>
            </a:endParaRPr>
          </a:p>
        </p:txBody>
      </p:sp>
      <p:grpSp>
        <p:nvGrpSpPr>
          <p:cNvPr id="15" name="Group 14">
            <a:extLst>
              <a:ext uri="{FF2B5EF4-FFF2-40B4-BE49-F238E27FC236}">
                <a16:creationId xmlns:a16="http://schemas.microsoft.com/office/drawing/2014/main" id="{2CA18E22-82D7-1390-5C74-06F3A541167A}"/>
              </a:ext>
            </a:extLst>
          </p:cNvPr>
          <p:cNvGrpSpPr/>
          <p:nvPr/>
        </p:nvGrpSpPr>
        <p:grpSpPr>
          <a:xfrm>
            <a:off x="9915885" y="2126778"/>
            <a:ext cx="1648080" cy="1481060"/>
            <a:chOff x="-1532949" y="-136909"/>
            <a:chExt cx="1648080" cy="1481060"/>
          </a:xfrm>
        </p:grpSpPr>
        <p:sp>
          <p:nvSpPr>
            <p:cNvPr id="21" name="TextBox 20">
              <a:extLst>
                <a:ext uri="{FF2B5EF4-FFF2-40B4-BE49-F238E27FC236}">
                  <a16:creationId xmlns:a16="http://schemas.microsoft.com/office/drawing/2014/main" id="{D3D58D4F-A7AE-E22E-38E1-89E06A13B50E}"/>
                </a:ext>
              </a:extLst>
            </p:cNvPr>
            <p:cNvSpPr txBox="1"/>
            <p:nvPr/>
          </p:nvSpPr>
          <p:spPr>
            <a:xfrm>
              <a:off x="-1081224" y="1067152"/>
              <a:ext cx="744629" cy="276999"/>
            </a:xfrm>
            <a:prstGeom prst="rect">
              <a:avLst/>
            </a:prstGeom>
            <a:noFill/>
          </p:spPr>
          <p:txBody>
            <a:bodyPr wrap="square" rtlCol="0">
              <a:spAutoFit/>
            </a:bodyPr>
            <a:lstStyle/>
            <a:p>
              <a:pPr algn="ctr"/>
              <a:r>
                <a:rPr lang="en-US" sz="1200" dirty="0">
                  <a:solidFill>
                    <a:schemeClr val="bg1"/>
                  </a:solidFill>
                </a:rPr>
                <a:t>n: 92</a:t>
              </a:r>
            </a:p>
          </p:txBody>
        </p:sp>
        <p:sp>
          <p:nvSpPr>
            <p:cNvPr id="22" name="Rectangle 21">
              <a:extLst>
                <a:ext uri="{FF2B5EF4-FFF2-40B4-BE49-F238E27FC236}">
                  <a16:creationId xmlns:a16="http://schemas.microsoft.com/office/drawing/2014/main" id="{70576103-7C03-3838-3C6C-2B7B12ADF39A}"/>
                </a:ext>
              </a:extLst>
            </p:cNvPr>
            <p:cNvSpPr/>
            <p:nvPr/>
          </p:nvSpPr>
          <p:spPr>
            <a:xfrm>
              <a:off x="-1532949" y="-136909"/>
              <a:ext cx="1648080" cy="1261884"/>
            </a:xfrm>
            <a:prstGeom prst="rect">
              <a:avLst/>
            </a:prstGeom>
            <a:noFill/>
          </p:spPr>
          <p:txBody>
            <a:bodyPr wrap="none" lIns="91440" tIns="45720" rIns="91440" bIns="45720">
              <a:spAutoFit/>
            </a:bodyPr>
            <a:lstStyle/>
            <a:p>
              <a:pPr algn="ctr"/>
              <a:r>
                <a:rPr lang="en-US" sz="3200" dirty="0">
                  <a:ln/>
                  <a:solidFill>
                    <a:schemeClr val="bg1"/>
                  </a:solidFill>
                </a:rPr>
                <a:t>Overall</a:t>
              </a:r>
              <a:endParaRPr lang="en-US" sz="4800" dirty="0">
                <a:ln/>
                <a:solidFill>
                  <a:schemeClr val="bg1"/>
                </a:solidFill>
              </a:endParaRPr>
            </a:p>
            <a:p>
              <a:pPr algn="ctr"/>
              <a:r>
                <a:rPr lang="en-US" sz="4400" dirty="0">
                  <a:ln/>
                  <a:solidFill>
                    <a:schemeClr val="bg2"/>
                  </a:solidFill>
                  <a:effectLst>
                    <a:outerShdw blurRad="38100" dist="19050" dir="2700000" algn="tl" rotWithShape="0">
                      <a:schemeClr val="dk1">
                        <a:lumMod val="50000"/>
                        <a:alpha val="40000"/>
                      </a:schemeClr>
                    </a:outerShdw>
                  </a:effectLst>
                </a:rPr>
                <a:t>52%</a:t>
              </a:r>
            </a:p>
          </p:txBody>
        </p:sp>
      </p:grpSp>
      <p:grpSp>
        <p:nvGrpSpPr>
          <p:cNvPr id="4" name="Group 3">
            <a:extLst>
              <a:ext uri="{FF2B5EF4-FFF2-40B4-BE49-F238E27FC236}">
                <a16:creationId xmlns:a16="http://schemas.microsoft.com/office/drawing/2014/main" id="{81EA4D0E-5613-CBE9-3BD9-45DA6F26E768}"/>
              </a:ext>
            </a:extLst>
          </p:cNvPr>
          <p:cNvGrpSpPr/>
          <p:nvPr/>
        </p:nvGrpSpPr>
        <p:grpSpPr>
          <a:xfrm>
            <a:off x="649300" y="4592723"/>
            <a:ext cx="10893399" cy="1384862"/>
            <a:chOff x="1931193" y="3672841"/>
            <a:chExt cx="8329606" cy="2161294"/>
          </a:xfrm>
        </p:grpSpPr>
        <p:sp>
          <p:nvSpPr>
            <p:cNvPr id="16" name="Rectangle 15">
              <a:extLst>
                <a:ext uri="{FF2B5EF4-FFF2-40B4-BE49-F238E27FC236}">
                  <a16:creationId xmlns:a16="http://schemas.microsoft.com/office/drawing/2014/main" id="{A5C10D74-4A87-4EA9-B84F-E21496EEB45D}"/>
                </a:ext>
              </a:extLst>
            </p:cNvPr>
            <p:cNvSpPr/>
            <p:nvPr/>
          </p:nvSpPr>
          <p:spPr>
            <a:xfrm>
              <a:off x="1931193" y="3672841"/>
              <a:ext cx="8329606" cy="2161294"/>
            </a:xfrm>
            <a:prstGeom prst="rect">
              <a:avLst/>
            </a:prstGeom>
            <a:noFill/>
            <a:ln w="38100">
              <a:solidFill>
                <a:srgbClr val="EB8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D44D86-0978-4E59-853B-E9D6AECC8573}"/>
                </a:ext>
              </a:extLst>
            </p:cNvPr>
            <p:cNvSpPr/>
            <p:nvPr/>
          </p:nvSpPr>
          <p:spPr>
            <a:xfrm>
              <a:off x="4837714" y="3758962"/>
              <a:ext cx="2516564" cy="516951"/>
            </a:xfrm>
            <a:prstGeom prst="rect">
              <a:avLst/>
            </a:prstGeom>
          </p:spPr>
          <p:txBody>
            <a:bodyPr wrap="none">
              <a:spAutoFit/>
            </a:bodyPr>
            <a:lstStyle/>
            <a:p>
              <a:pPr algn="ctr"/>
              <a:r>
                <a:rPr lang="en-US" sz="2400" b="1" dirty="0">
                  <a:ln/>
                  <a:solidFill>
                    <a:srgbClr val="294E73"/>
                  </a:solidFill>
                </a:rPr>
                <a:t>Year over Year Trend</a:t>
              </a:r>
            </a:p>
          </p:txBody>
        </p:sp>
        <p:sp>
          <p:nvSpPr>
            <p:cNvPr id="6" name="Rectangle 5">
              <a:extLst>
                <a:ext uri="{FF2B5EF4-FFF2-40B4-BE49-F238E27FC236}">
                  <a16:creationId xmlns:a16="http://schemas.microsoft.com/office/drawing/2014/main" id="{A75A122D-472D-4906-A170-54C5A73056D7}"/>
                </a:ext>
              </a:extLst>
            </p:cNvPr>
            <p:cNvSpPr/>
            <p:nvPr/>
          </p:nvSpPr>
          <p:spPr>
            <a:xfrm>
              <a:off x="2173817" y="4444123"/>
              <a:ext cx="7844358" cy="792658"/>
            </a:xfrm>
            <a:prstGeom prst="rect">
              <a:avLst/>
            </a:prstGeom>
          </p:spPr>
          <p:txBody>
            <a:bodyPr wrap="square">
              <a:spAutoFit/>
            </a:bodyPr>
            <a:lstStyle/>
            <a:p>
              <a:r>
                <a:rPr lang="en-US" sz="2000" dirty="0">
                  <a:ln/>
                  <a:solidFill>
                    <a:srgbClr val="294E73"/>
                  </a:solidFill>
                </a:rPr>
                <a:t>Engineering is </a:t>
              </a:r>
              <a:r>
                <a:rPr lang="en-US" sz="2000" dirty="0">
                  <a:ln/>
                  <a:solidFill>
                    <a:schemeClr val="bg2"/>
                  </a:solidFill>
                </a:rPr>
                <a:t>+4</a:t>
              </a:r>
              <a:r>
                <a:rPr lang="en-US" sz="2000" dirty="0">
                  <a:ln/>
                  <a:solidFill>
                    <a:srgbClr val="294E73"/>
                  </a:solidFill>
                </a:rPr>
                <a:t> points, and Business is </a:t>
              </a:r>
              <a:r>
                <a:rPr lang="en-US" sz="2000" dirty="0">
                  <a:ln/>
                  <a:solidFill>
                    <a:schemeClr val="bg2"/>
                  </a:solidFill>
                </a:rPr>
                <a:t>+12 </a:t>
              </a:r>
              <a:r>
                <a:rPr lang="en-US" sz="2000" dirty="0">
                  <a:ln/>
                  <a:solidFill>
                    <a:srgbClr val="294E73"/>
                  </a:solidFill>
                </a:rPr>
                <a:t>points as formal offices in the core areas of business and engineering continue their rise.</a:t>
              </a:r>
            </a:p>
          </p:txBody>
        </p:sp>
      </p:grpSp>
    </p:spTree>
    <p:extLst>
      <p:ext uri="{BB962C8B-B14F-4D97-AF65-F5344CB8AC3E}">
        <p14:creationId xmlns:p14="http://schemas.microsoft.com/office/powerpoint/2010/main" val="75918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B0E4126-0F07-3FF9-4671-B103763FF9C8}"/>
              </a:ext>
            </a:extLst>
          </p:cNvPr>
          <p:cNvGraphicFramePr/>
          <p:nvPr>
            <p:extLst>
              <p:ext uri="{D42A27DB-BD31-4B8C-83A1-F6EECF244321}">
                <p14:modId xmlns:p14="http://schemas.microsoft.com/office/powerpoint/2010/main" val="2570365140"/>
              </p:ext>
            </p:extLst>
          </p:nvPr>
        </p:nvGraphicFramePr>
        <p:xfrm>
          <a:off x="745561" y="1359954"/>
          <a:ext cx="10700880" cy="45152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3ADA4C6-C373-CFB2-E3C8-559DC593F318}"/>
              </a:ext>
            </a:extLst>
          </p:cNvPr>
          <p:cNvSpPr txBox="1"/>
          <p:nvPr/>
        </p:nvSpPr>
        <p:spPr>
          <a:xfrm>
            <a:off x="1862540" y="540229"/>
            <a:ext cx="8466920" cy="954107"/>
          </a:xfrm>
          <a:prstGeom prst="rect">
            <a:avLst/>
          </a:prstGeom>
          <a:noFill/>
        </p:spPr>
        <p:txBody>
          <a:bodyPr wrap="square" rtlCol="0">
            <a:spAutoFit/>
          </a:bodyPr>
          <a:lstStyle/>
          <a:p>
            <a:pPr algn="ctr"/>
            <a:r>
              <a:rPr lang="en-US" sz="2800" dirty="0"/>
              <a:t>Formal Director or Office of Experiential Trendline</a:t>
            </a:r>
          </a:p>
        </p:txBody>
      </p:sp>
      <p:sp>
        <p:nvSpPr>
          <p:cNvPr id="2" name="TextBox 1">
            <a:extLst>
              <a:ext uri="{FF2B5EF4-FFF2-40B4-BE49-F238E27FC236}">
                <a16:creationId xmlns:a16="http://schemas.microsoft.com/office/drawing/2014/main" id="{FEDECD30-1569-F7B7-78A8-A58EAF33EBB6}"/>
              </a:ext>
            </a:extLst>
          </p:cNvPr>
          <p:cNvSpPr txBox="1"/>
          <p:nvPr/>
        </p:nvSpPr>
        <p:spPr>
          <a:xfrm>
            <a:off x="9730102" y="2063444"/>
            <a:ext cx="1883384" cy="769441"/>
          </a:xfrm>
          <a:prstGeom prst="rect">
            <a:avLst/>
          </a:prstGeom>
          <a:noFill/>
        </p:spPr>
        <p:txBody>
          <a:bodyPr wrap="square">
            <a:spAutoFit/>
          </a:bodyPr>
          <a:lstStyle/>
          <a:p>
            <a:pPr algn="ctr"/>
            <a:r>
              <a:rPr lang="en-US" sz="4400" dirty="0">
                <a:ln/>
                <a:solidFill>
                  <a:srgbClr val="EB891C"/>
                </a:solidFill>
              </a:rPr>
              <a:t>52%</a:t>
            </a:r>
          </a:p>
        </p:txBody>
      </p:sp>
      <p:sp>
        <p:nvSpPr>
          <p:cNvPr id="3" name="Rectangle 2">
            <a:extLst>
              <a:ext uri="{FF2B5EF4-FFF2-40B4-BE49-F238E27FC236}">
                <a16:creationId xmlns:a16="http://schemas.microsoft.com/office/drawing/2014/main" id="{63C34061-700A-0C87-505F-ACDD04E005B8}"/>
              </a:ext>
            </a:extLst>
          </p:cNvPr>
          <p:cNvSpPr/>
          <p:nvPr/>
        </p:nvSpPr>
        <p:spPr>
          <a:xfrm>
            <a:off x="8546995" y="2936210"/>
            <a:ext cx="3271320" cy="1200329"/>
          </a:xfrm>
          <a:prstGeom prst="rect">
            <a:avLst/>
          </a:prstGeom>
          <a:solidFill>
            <a:schemeClr val="accent2"/>
          </a:solidFill>
        </p:spPr>
        <p:txBody>
          <a:bodyPr wrap="square">
            <a:spAutoFit/>
          </a:bodyPr>
          <a:lstStyle/>
          <a:p>
            <a:r>
              <a:rPr lang="en-US" dirty="0">
                <a:ln/>
                <a:solidFill>
                  <a:srgbClr val="294E73"/>
                </a:solidFill>
              </a:rPr>
              <a:t>The 2-point drop is from the Other category. Business and engineering both up Year over Year.</a:t>
            </a:r>
          </a:p>
        </p:txBody>
      </p:sp>
      <p:sp>
        <p:nvSpPr>
          <p:cNvPr id="9" name="TextBox 8">
            <a:extLst>
              <a:ext uri="{FF2B5EF4-FFF2-40B4-BE49-F238E27FC236}">
                <a16:creationId xmlns:a16="http://schemas.microsoft.com/office/drawing/2014/main" id="{41DB652E-2F46-5D13-6414-70A33FBAE635}"/>
              </a:ext>
            </a:extLst>
          </p:cNvPr>
          <p:cNvSpPr txBox="1"/>
          <p:nvPr/>
        </p:nvSpPr>
        <p:spPr>
          <a:xfrm>
            <a:off x="10946933" y="2555886"/>
            <a:ext cx="999012" cy="276999"/>
          </a:xfrm>
          <a:prstGeom prst="rect">
            <a:avLst/>
          </a:prstGeom>
          <a:noFill/>
        </p:spPr>
        <p:txBody>
          <a:bodyPr wrap="square" rtlCol="0">
            <a:spAutoFit/>
          </a:bodyPr>
          <a:lstStyle/>
          <a:p>
            <a:pPr algn="ctr"/>
            <a:r>
              <a:rPr lang="en-US" sz="1200" dirty="0"/>
              <a:t>n: 92</a:t>
            </a:r>
          </a:p>
        </p:txBody>
      </p:sp>
    </p:spTree>
    <p:extLst>
      <p:ext uri="{BB962C8B-B14F-4D97-AF65-F5344CB8AC3E}">
        <p14:creationId xmlns:p14="http://schemas.microsoft.com/office/powerpoint/2010/main" val="411924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BB7C0-F66A-4D36-9F40-667B91EFACD1}"/>
              </a:ext>
            </a:extLst>
          </p:cNvPr>
          <p:cNvSpPr txBox="1"/>
          <p:nvPr/>
        </p:nvSpPr>
        <p:spPr>
          <a:xfrm>
            <a:off x="1888279" y="515031"/>
            <a:ext cx="8415442" cy="584775"/>
          </a:xfrm>
          <a:prstGeom prst="rect">
            <a:avLst/>
          </a:prstGeom>
          <a:noFill/>
        </p:spPr>
        <p:txBody>
          <a:bodyPr wrap="square" rtlCol="0">
            <a:spAutoFit/>
          </a:bodyPr>
          <a:lstStyle/>
          <a:p>
            <a:pPr algn="ctr"/>
            <a:r>
              <a:rPr lang="en-US" sz="3200" dirty="0">
                <a:latin typeface="+mj-lt"/>
              </a:rPr>
              <a:t>Project Sources, Ranked by Prevalence</a:t>
            </a:r>
          </a:p>
        </p:txBody>
      </p:sp>
      <p:sp>
        <p:nvSpPr>
          <p:cNvPr id="3" name="Rectangle 2">
            <a:extLst>
              <a:ext uri="{FF2B5EF4-FFF2-40B4-BE49-F238E27FC236}">
                <a16:creationId xmlns:a16="http://schemas.microsoft.com/office/drawing/2014/main" id="{CE41E561-089B-418A-A97A-94969F1C6B8A}"/>
              </a:ext>
            </a:extLst>
          </p:cNvPr>
          <p:cNvSpPr/>
          <p:nvPr/>
        </p:nvSpPr>
        <p:spPr>
          <a:xfrm>
            <a:off x="1222358" y="1443841"/>
            <a:ext cx="9804672" cy="3970318"/>
          </a:xfrm>
          <a:prstGeom prst="rect">
            <a:avLst/>
          </a:prstGeom>
          <a:noFill/>
        </p:spPr>
        <p:txBody>
          <a:bodyPr wrap="none" lIns="91440" tIns="45720" rIns="91440" bIns="45720">
            <a:spAutoFit/>
          </a:bodyPr>
          <a:lstStyle/>
          <a:p>
            <a:r>
              <a:rPr lang="en-US" sz="3600" cap="none" spc="0" dirty="0">
                <a:ln/>
                <a:solidFill>
                  <a:srgbClr val="294E73"/>
                </a:solidFill>
              </a:rPr>
              <a:t>1: Alumni  </a:t>
            </a:r>
            <a:r>
              <a:rPr lang="en-US" sz="3600" cap="none" spc="0" dirty="0">
                <a:ln/>
                <a:solidFill>
                  <a:srgbClr val="96BA65"/>
                </a:solidFill>
                <a:effectLst>
                  <a:outerShdw blurRad="38100" dist="19050" dir="2700000" algn="tl" rotWithShape="0">
                    <a:schemeClr val="dk1">
                      <a:lumMod val="50000"/>
                      <a:alpha val="40000"/>
                    </a:schemeClr>
                  </a:outerShdw>
                </a:effectLst>
              </a:rPr>
              <a:t>+1</a:t>
            </a:r>
            <a:endParaRPr lang="en-US" sz="3600" dirty="0">
              <a:ln/>
              <a:solidFill>
                <a:srgbClr val="96BA65"/>
              </a:solidFill>
              <a:effectLst>
                <a:outerShdw blurRad="38100" dist="19050" dir="2700000" algn="tl" rotWithShape="0">
                  <a:schemeClr val="dk1">
                    <a:lumMod val="50000"/>
                    <a:alpha val="40000"/>
                  </a:schemeClr>
                </a:outerShdw>
              </a:effectLst>
            </a:endParaRPr>
          </a:p>
          <a:p>
            <a:r>
              <a:rPr lang="en-US" sz="3600" dirty="0">
                <a:ln/>
                <a:solidFill>
                  <a:srgbClr val="294E73"/>
                </a:solidFill>
              </a:rPr>
              <a:t>2: Office of experiential  </a:t>
            </a:r>
            <a:r>
              <a:rPr lang="en-US" sz="3600" cap="none" spc="0" dirty="0">
                <a:ln/>
                <a:solidFill>
                  <a:srgbClr val="96BA65"/>
                </a:solidFill>
                <a:effectLst>
                  <a:outerShdw blurRad="38100" dist="19050" dir="2700000" algn="tl" rotWithShape="0">
                    <a:schemeClr val="dk1">
                      <a:lumMod val="50000"/>
                      <a:alpha val="40000"/>
                    </a:schemeClr>
                  </a:outerShdw>
                </a:effectLst>
              </a:rPr>
              <a:t>+1</a:t>
            </a:r>
            <a:endParaRPr lang="en-US" sz="3600" dirty="0">
              <a:ln/>
              <a:solidFill>
                <a:srgbClr val="96BA65"/>
              </a:solidFill>
              <a:effectLst>
                <a:outerShdw blurRad="38100" dist="19050" dir="2700000" algn="tl" rotWithShape="0">
                  <a:schemeClr val="dk1">
                    <a:lumMod val="50000"/>
                    <a:alpha val="40000"/>
                  </a:schemeClr>
                </a:outerShdw>
              </a:effectLst>
            </a:endParaRPr>
          </a:p>
          <a:p>
            <a:r>
              <a:rPr lang="en-US" sz="3600" dirty="0">
                <a:ln/>
                <a:solidFill>
                  <a:srgbClr val="294E73"/>
                </a:solidFill>
              </a:rPr>
              <a:t>3: Faculty Referred  </a:t>
            </a:r>
            <a:r>
              <a:rPr lang="en-US" sz="3600" dirty="0">
                <a:ln/>
                <a:solidFill>
                  <a:srgbClr val="C00000"/>
                </a:solidFill>
                <a:effectLst>
                  <a:outerShdw blurRad="38100" dist="19050" dir="2700000" algn="tl" rotWithShape="0">
                    <a:schemeClr val="dk1">
                      <a:lumMod val="50000"/>
                      <a:alpha val="40000"/>
                    </a:schemeClr>
                  </a:outerShdw>
                </a:effectLst>
              </a:rPr>
              <a:t>-2</a:t>
            </a:r>
          </a:p>
          <a:p>
            <a:r>
              <a:rPr lang="en-US" sz="3600" dirty="0">
                <a:ln/>
                <a:solidFill>
                  <a:srgbClr val="294E73"/>
                </a:solidFill>
              </a:rPr>
              <a:t>4: Unsolicited inbound </a:t>
            </a:r>
            <a:r>
              <a:rPr lang="en-US" sz="3600" dirty="0">
                <a:ln/>
                <a:solidFill>
                  <a:schemeClr val="bg1">
                    <a:lumMod val="65000"/>
                  </a:schemeClr>
                </a:solidFill>
                <a:effectLst>
                  <a:outerShdw blurRad="38100" dist="19050" dir="2700000" algn="tl" rotWithShape="0">
                    <a:schemeClr val="dk1">
                      <a:lumMod val="50000"/>
                      <a:alpha val="40000"/>
                    </a:schemeClr>
                  </a:outerShdw>
                </a:effectLst>
              </a:rPr>
              <a:t>(-)</a:t>
            </a:r>
          </a:p>
          <a:p>
            <a:r>
              <a:rPr lang="en-US" sz="3600" dirty="0">
                <a:ln/>
                <a:solidFill>
                  <a:srgbClr val="294E73"/>
                </a:solidFill>
              </a:rPr>
              <a:t>5: Career Office  </a:t>
            </a:r>
            <a:r>
              <a:rPr lang="en-US" sz="3600" dirty="0">
                <a:ln/>
                <a:solidFill>
                  <a:srgbClr val="96BA65"/>
                </a:solidFill>
                <a:effectLst>
                  <a:outerShdw blurRad="38100" dist="19050" dir="2700000" algn="tl" rotWithShape="0">
                    <a:schemeClr val="dk1">
                      <a:lumMod val="50000"/>
                      <a:alpha val="40000"/>
                    </a:schemeClr>
                  </a:outerShdw>
                </a:effectLst>
              </a:rPr>
              <a:t>+</a:t>
            </a:r>
            <a:r>
              <a:rPr lang="en-US" sz="3600" cap="none" spc="0" dirty="0">
                <a:ln/>
                <a:solidFill>
                  <a:srgbClr val="96BA65"/>
                </a:solidFill>
                <a:effectLst>
                  <a:outerShdw blurRad="38100" dist="19050" dir="2700000" algn="tl" rotWithShape="0">
                    <a:schemeClr val="dk1">
                      <a:lumMod val="50000"/>
                      <a:alpha val="40000"/>
                    </a:schemeClr>
                  </a:outerShdw>
                </a:effectLst>
              </a:rPr>
              <a:t>1</a:t>
            </a:r>
            <a:endParaRPr lang="en-US" sz="3600" dirty="0">
              <a:ln/>
              <a:solidFill>
                <a:srgbClr val="96BA65"/>
              </a:solidFill>
              <a:effectLst>
                <a:outerShdw blurRad="38100" dist="19050" dir="2700000" algn="tl" rotWithShape="0">
                  <a:schemeClr val="dk1">
                    <a:lumMod val="50000"/>
                    <a:alpha val="40000"/>
                  </a:schemeClr>
                </a:outerShdw>
              </a:effectLst>
            </a:endParaRPr>
          </a:p>
          <a:p>
            <a:r>
              <a:rPr lang="en-US" sz="3600" dirty="0">
                <a:ln/>
                <a:solidFill>
                  <a:srgbClr val="294E73"/>
                </a:solidFill>
              </a:rPr>
              <a:t>6: Student referred </a:t>
            </a:r>
            <a:r>
              <a:rPr lang="en-US" sz="3600" dirty="0">
                <a:ln/>
                <a:solidFill>
                  <a:srgbClr val="C00000"/>
                </a:solidFill>
                <a:effectLst>
                  <a:outerShdw blurRad="38100" dist="38100" dir="2700000" algn="tl">
                    <a:srgbClr val="000000">
                      <a:alpha val="43137"/>
                    </a:srgbClr>
                  </a:outerShdw>
                </a:effectLst>
              </a:rPr>
              <a:t>-1</a:t>
            </a:r>
          </a:p>
          <a:p>
            <a:r>
              <a:rPr lang="en-US" sz="3600" dirty="0">
                <a:ln/>
                <a:solidFill>
                  <a:srgbClr val="294E73"/>
                </a:solidFill>
              </a:rPr>
              <a:t>7: Third party project-sourcing service </a:t>
            </a:r>
            <a:r>
              <a:rPr lang="en-US" sz="3600" dirty="0">
                <a:ln/>
                <a:solidFill>
                  <a:schemeClr val="bg1">
                    <a:lumMod val="65000"/>
                  </a:schemeClr>
                </a:solidFill>
                <a:effectLst>
                  <a:outerShdw blurRad="38100" dist="19050" dir="2700000" algn="tl" rotWithShape="0">
                    <a:schemeClr val="dk1">
                      <a:lumMod val="50000"/>
                      <a:alpha val="40000"/>
                    </a:schemeClr>
                  </a:outerShdw>
                </a:effectLst>
              </a:rPr>
              <a:t>(-)</a:t>
            </a:r>
          </a:p>
        </p:txBody>
      </p:sp>
      <p:sp>
        <p:nvSpPr>
          <p:cNvPr id="8" name="TextBox 7">
            <a:extLst>
              <a:ext uri="{FF2B5EF4-FFF2-40B4-BE49-F238E27FC236}">
                <a16:creationId xmlns:a16="http://schemas.microsoft.com/office/drawing/2014/main" id="{4809CBDB-0188-47E7-8F4B-89F74362D568}"/>
              </a:ext>
            </a:extLst>
          </p:cNvPr>
          <p:cNvSpPr txBox="1"/>
          <p:nvPr/>
        </p:nvSpPr>
        <p:spPr>
          <a:xfrm>
            <a:off x="177855" y="5738675"/>
            <a:ext cx="999012" cy="276999"/>
          </a:xfrm>
          <a:prstGeom prst="rect">
            <a:avLst/>
          </a:prstGeom>
          <a:noFill/>
        </p:spPr>
        <p:txBody>
          <a:bodyPr wrap="square" rtlCol="0">
            <a:spAutoFit/>
          </a:bodyPr>
          <a:lstStyle/>
          <a:p>
            <a:pPr algn="ctr"/>
            <a:r>
              <a:rPr lang="en-US" sz="1200" dirty="0"/>
              <a:t>n: 81</a:t>
            </a:r>
          </a:p>
        </p:txBody>
      </p:sp>
    </p:spTree>
    <p:extLst>
      <p:ext uri="{BB962C8B-B14F-4D97-AF65-F5344CB8AC3E}">
        <p14:creationId xmlns:p14="http://schemas.microsoft.com/office/powerpoint/2010/main" val="34939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15D4CF-F4E2-404B-8B56-832133EB45D9}"/>
              </a:ext>
            </a:extLst>
          </p:cNvPr>
          <p:cNvSpPr/>
          <p:nvPr/>
        </p:nvSpPr>
        <p:spPr>
          <a:xfrm>
            <a:off x="2330823" y="225893"/>
            <a:ext cx="7530353"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Annual Project Count Within your College (not university-wide)</a:t>
            </a:r>
          </a:p>
        </p:txBody>
      </p:sp>
      <p:graphicFrame>
        <p:nvGraphicFramePr>
          <p:cNvPr id="7" name="Chart 6">
            <a:extLst>
              <a:ext uri="{FF2B5EF4-FFF2-40B4-BE49-F238E27FC236}">
                <a16:creationId xmlns:a16="http://schemas.microsoft.com/office/drawing/2014/main" id="{88C3705A-590A-0F8E-AC2A-A38DB7EB541A}"/>
              </a:ext>
            </a:extLst>
          </p:cNvPr>
          <p:cNvGraphicFramePr/>
          <p:nvPr>
            <p:extLst>
              <p:ext uri="{D42A27DB-BD31-4B8C-83A1-F6EECF244321}">
                <p14:modId xmlns:p14="http://schemas.microsoft.com/office/powerpoint/2010/main" val="3072714284"/>
              </p:ext>
            </p:extLst>
          </p:nvPr>
        </p:nvGraphicFramePr>
        <p:xfrm>
          <a:off x="2709545" y="1530729"/>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BFC6AA-379A-6F44-4264-C5B474A4CC3B}"/>
              </a:ext>
            </a:extLst>
          </p:cNvPr>
          <p:cNvSpPr txBox="1"/>
          <p:nvPr/>
        </p:nvSpPr>
        <p:spPr>
          <a:xfrm>
            <a:off x="177855" y="5738675"/>
            <a:ext cx="999012" cy="276999"/>
          </a:xfrm>
          <a:prstGeom prst="rect">
            <a:avLst/>
          </a:prstGeom>
          <a:noFill/>
        </p:spPr>
        <p:txBody>
          <a:bodyPr wrap="square" rtlCol="0">
            <a:spAutoFit/>
          </a:bodyPr>
          <a:lstStyle/>
          <a:p>
            <a:pPr algn="ctr"/>
            <a:r>
              <a:rPr lang="en-US" sz="1200" dirty="0"/>
              <a:t>n: 83</a:t>
            </a:r>
          </a:p>
        </p:txBody>
      </p:sp>
    </p:spTree>
    <p:extLst>
      <p:ext uri="{BB962C8B-B14F-4D97-AF65-F5344CB8AC3E}">
        <p14:creationId xmlns:p14="http://schemas.microsoft.com/office/powerpoint/2010/main" val="65460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668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2BDD4-34E1-99B1-2AAB-11E9F32823F2}"/>
              </a:ext>
            </a:extLst>
          </p:cNvPr>
          <p:cNvSpPr>
            <a:spLocks noGrp="1"/>
          </p:cNvSpPr>
          <p:nvPr>
            <p:ph type="ctrTitle"/>
          </p:nvPr>
        </p:nvSpPr>
        <p:spPr>
          <a:xfrm>
            <a:off x="1196050" y="1898575"/>
            <a:ext cx="9799899" cy="2916873"/>
          </a:xfrm>
          <a:noFill/>
        </p:spPr>
        <p:txBody>
          <a:bodyPr>
            <a:normAutofit fontScale="90000"/>
          </a:bodyPr>
          <a:lstStyle/>
          <a:p>
            <a:r>
              <a:rPr lang="en-US" sz="9600" b="1" dirty="0">
                <a:solidFill>
                  <a:srgbClr val="294E73"/>
                </a:solidFill>
              </a:rPr>
              <a:t>2024</a:t>
            </a:r>
            <a:br>
              <a:rPr lang="en-US" sz="8000" dirty="0">
                <a:solidFill>
                  <a:schemeClr val="bg1"/>
                </a:solidFill>
              </a:rPr>
            </a:br>
            <a:r>
              <a:rPr lang="en-US" sz="5300" dirty="0">
                <a:solidFill>
                  <a:schemeClr val="bg1"/>
                </a:solidFill>
              </a:rPr>
              <a:t>Experiential Learning </a:t>
            </a:r>
            <a:br>
              <a:rPr lang="en-US" sz="5300" dirty="0">
                <a:solidFill>
                  <a:schemeClr val="bg1"/>
                </a:solidFill>
              </a:rPr>
            </a:br>
            <a:r>
              <a:rPr lang="en-US" sz="5300" dirty="0">
                <a:solidFill>
                  <a:schemeClr val="bg1"/>
                </a:solidFill>
              </a:rPr>
              <a:t>Benchmark Report</a:t>
            </a:r>
            <a:br>
              <a:rPr lang="en-US" sz="4400" dirty="0">
                <a:solidFill>
                  <a:schemeClr val="bg1"/>
                </a:solidFill>
              </a:rPr>
            </a:br>
            <a:r>
              <a:rPr lang="en-US" sz="3100" dirty="0">
                <a:solidFill>
                  <a:schemeClr val="bg1"/>
                </a:solidFill>
              </a:rPr>
              <a:t>Published October 21, 2024</a:t>
            </a:r>
            <a:br>
              <a:rPr lang="en-US" sz="5400" dirty="0">
                <a:solidFill>
                  <a:schemeClr val="bg1"/>
                </a:solidFill>
              </a:rPr>
            </a:br>
            <a:br>
              <a:rPr lang="en-US" sz="5400" dirty="0">
                <a:solidFill>
                  <a:schemeClr val="bg1"/>
                </a:solidFill>
              </a:rPr>
            </a:br>
            <a:r>
              <a:rPr lang="en-US" sz="3100" dirty="0">
                <a:solidFill>
                  <a:schemeClr val="bg1"/>
                </a:solidFill>
                <a:latin typeface="Times New Roman" panose="02020603050405020304" pitchFamily="18" charset="0"/>
                <a:cs typeface="Times New Roman" panose="02020603050405020304" pitchFamily="18" charset="0"/>
              </a:rPr>
              <a:t>Presented by</a:t>
            </a:r>
            <a:endParaRPr lang="en-US" sz="5400" dirty="0">
              <a:solidFill>
                <a:schemeClr val="bg1"/>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1CA747E9-021A-EC82-0F84-5E7665856E26}"/>
              </a:ext>
            </a:extLst>
          </p:cNvPr>
          <p:cNvGrpSpPr/>
          <p:nvPr/>
        </p:nvGrpSpPr>
        <p:grpSpPr>
          <a:xfrm>
            <a:off x="1654053" y="4604807"/>
            <a:ext cx="8883895" cy="1436314"/>
            <a:chOff x="1654053" y="4786175"/>
            <a:chExt cx="8883895" cy="1436314"/>
          </a:xfrm>
        </p:grpSpPr>
        <p:pic>
          <p:nvPicPr>
            <p:cNvPr id="11" name="Picture 10">
              <a:extLst>
                <a:ext uri="{FF2B5EF4-FFF2-40B4-BE49-F238E27FC236}">
                  <a16:creationId xmlns:a16="http://schemas.microsoft.com/office/drawing/2014/main" id="{FF0FF6B8-EAAE-A7F9-13FF-88627DFF8F37}"/>
                </a:ext>
              </a:extLst>
            </p:cNvPr>
            <p:cNvPicPr>
              <a:picLocks noChangeAspect="1"/>
            </p:cNvPicPr>
            <p:nvPr/>
          </p:nvPicPr>
          <p:blipFill>
            <a:blip r:embed="rId2">
              <a:extLst>
                <a:ext uri="{28A0092B-C50C-407E-A947-70E740481C1C}">
                  <a14:useLocalDpi xmlns:a14="http://schemas.microsoft.com/office/drawing/2010/main" val="0"/>
                </a:ext>
              </a:extLst>
            </a:blip>
            <a:srcRect t="17339" b="18285"/>
            <a:stretch/>
          </p:blipFill>
          <p:spPr>
            <a:xfrm>
              <a:off x="1654053" y="5190240"/>
              <a:ext cx="3867332" cy="914401"/>
            </a:xfrm>
            <a:prstGeom prst="rect">
              <a:avLst/>
            </a:prstGeom>
          </p:spPr>
        </p:pic>
        <p:pic>
          <p:nvPicPr>
            <p:cNvPr id="13" name="Picture 12">
              <a:extLst>
                <a:ext uri="{FF2B5EF4-FFF2-40B4-BE49-F238E27FC236}">
                  <a16:creationId xmlns:a16="http://schemas.microsoft.com/office/drawing/2014/main" id="{B46C1DBC-DDF4-B017-86A6-AF2BB1113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73" y="4786175"/>
              <a:ext cx="3013275" cy="1102858"/>
            </a:xfrm>
            <a:prstGeom prst="rect">
              <a:avLst/>
            </a:prstGeom>
          </p:spPr>
        </p:pic>
        <p:grpSp>
          <p:nvGrpSpPr>
            <p:cNvPr id="5" name="Group 4">
              <a:extLst>
                <a:ext uri="{FF2B5EF4-FFF2-40B4-BE49-F238E27FC236}">
                  <a16:creationId xmlns:a16="http://schemas.microsoft.com/office/drawing/2014/main" id="{DBCFBD83-13C3-9441-9C6D-AA26A69106C0}"/>
                </a:ext>
              </a:extLst>
            </p:cNvPr>
            <p:cNvGrpSpPr/>
            <p:nvPr/>
          </p:nvGrpSpPr>
          <p:grpSpPr>
            <a:xfrm>
              <a:off x="2094584" y="5853157"/>
              <a:ext cx="8374479" cy="369332"/>
              <a:chOff x="2094584" y="6015207"/>
              <a:chExt cx="8374479" cy="369332"/>
            </a:xfrm>
          </p:grpSpPr>
          <p:sp>
            <p:nvSpPr>
              <p:cNvPr id="2" name="TextBox 1">
                <a:extLst>
                  <a:ext uri="{FF2B5EF4-FFF2-40B4-BE49-F238E27FC236}">
                    <a16:creationId xmlns:a16="http://schemas.microsoft.com/office/drawing/2014/main" id="{1EB3B62E-63C0-A78E-15C7-6A4A8C171CB3}"/>
                  </a:ext>
                </a:extLst>
              </p:cNvPr>
              <p:cNvSpPr txBox="1"/>
              <p:nvPr/>
            </p:nvSpPr>
            <p:spPr>
              <a:xfrm>
                <a:off x="2094584" y="6015207"/>
                <a:ext cx="2986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tham"/>
                    <a:ea typeface="+mn-ea"/>
                    <a:cs typeface="+mn-cs"/>
                  </a:rPr>
                  <a:t>Edusourced.com</a:t>
                </a:r>
              </a:p>
            </p:txBody>
          </p:sp>
          <p:sp>
            <p:nvSpPr>
              <p:cNvPr id="3" name="TextBox 2">
                <a:extLst>
                  <a:ext uri="{FF2B5EF4-FFF2-40B4-BE49-F238E27FC236}">
                    <a16:creationId xmlns:a16="http://schemas.microsoft.com/office/drawing/2014/main" id="{C4168930-1410-78C2-2298-02B049E6B957}"/>
                  </a:ext>
                </a:extLst>
              </p:cNvPr>
              <p:cNvSpPr txBox="1"/>
              <p:nvPr/>
            </p:nvSpPr>
            <p:spPr>
              <a:xfrm>
                <a:off x="7593556" y="6015207"/>
                <a:ext cx="28755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tham"/>
                    <a:ea typeface="+mn-ea"/>
                    <a:cs typeface="+mn-cs"/>
                  </a:rPr>
                  <a:t>getfeedbackloop.com</a:t>
                </a:r>
              </a:p>
            </p:txBody>
          </p:sp>
        </p:grpSp>
      </p:grpSp>
    </p:spTree>
    <p:extLst>
      <p:ext uri="{BB962C8B-B14F-4D97-AF65-F5344CB8AC3E}">
        <p14:creationId xmlns:p14="http://schemas.microsoft.com/office/powerpoint/2010/main" val="58919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3121196455"/>
              </p:ext>
            </p:extLst>
          </p:nvPr>
        </p:nvGraphicFramePr>
        <p:xfrm>
          <a:off x="1648764" y="1478983"/>
          <a:ext cx="8894470" cy="47417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C15D4CF-F4E2-404B-8B56-832133EB45D9}"/>
              </a:ext>
            </a:extLst>
          </p:cNvPr>
          <p:cNvSpPr/>
          <p:nvPr/>
        </p:nvSpPr>
        <p:spPr>
          <a:xfrm>
            <a:off x="1851212" y="225893"/>
            <a:ext cx="8489577"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Annual Project Count Within your College (not university-wide) By Discipline</a:t>
            </a:r>
          </a:p>
        </p:txBody>
      </p:sp>
      <p:sp>
        <p:nvSpPr>
          <p:cNvPr id="2" name="TextBox 1">
            <a:extLst>
              <a:ext uri="{FF2B5EF4-FFF2-40B4-BE49-F238E27FC236}">
                <a16:creationId xmlns:a16="http://schemas.microsoft.com/office/drawing/2014/main" id="{36B3FD35-431A-E056-BDC5-F1F9C19D10CC}"/>
              </a:ext>
            </a:extLst>
          </p:cNvPr>
          <p:cNvSpPr txBox="1"/>
          <p:nvPr/>
        </p:nvSpPr>
        <p:spPr>
          <a:xfrm>
            <a:off x="177855" y="5738675"/>
            <a:ext cx="999012" cy="276999"/>
          </a:xfrm>
          <a:prstGeom prst="rect">
            <a:avLst/>
          </a:prstGeom>
          <a:noFill/>
        </p:spPr>
        <p:txBody>
          <a:bodyPr wrap="square" rtlCol="0">
            <a:spAutoFit/>
          </a:bodyPr>
          <a:lstStyle/>
          <a:p>
            <a:pPr algn="ctr"/>
            <a:r>
              <a:rPr lang="en-US" sz="1200" dirty="0"/>
              <a:t>n: 83</a:t>
            </a:r>
          </a:p>
        </p:txBody>
      </p:sp>
    </p:spTree>
    <p:extLst>
      <p:ext uri="{BB962C8B-B14F-4D97-AF65-F5344CB8AC3E}">
        <p14:creationId xmlns:p14="http://schemas.microsoft.com/office/powerpoint/2010/main" val="169735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0333645-1B2D-4D9C-8619-4D015F2C9837}"/>
              </a:ext>
            </a:extLst>
          </p:cNvPr>
          <p:cNvGraphicFramePr/>
          <p:nvPr>
            <p:extLst>
              <p:ext uri="{D42A27DB-BD31-4B8C-83A1-F6EECF244321}">
                <p14:modId xmlns:p14="http://schemas.microsoft.com/office/powerpoint/2010/main" val="3489377505"/>
              </p:ext>
            </p:extLst>
          </p:nvPr>
        </p:nvGraphicFramePr>
        <p:xfrm>
          <a:off x="819402" y="1244974"/>
          <a:ext cx="4234902" cy="28232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1B9466D-82BB-476B-AD43-A86403DBC723}"/>
              </a:ext>
            </a:extLst>
          </p:cNvPr>
          <p:cNvSpPr txBox="1"/>
          <p:nvPr/>
        </p:nvSpPr>
        <p:spPr>
          <a:xfrm>
            <a:off x="2897870" y="3771644"/>
            <a:ext cx="881149" cy="276999"/>
          </a:xfrm>
          <a:prstGeom prst="rect">
            <a:avLst/>
          </a:prstGeom>
          <a:noFill/>
        </p:spPr>
        <p:txBody>
          <a:bodyPr wrap="square" rtlCol="0">
            <a:spAutoFit/>
          </a:bodyPr>
          <a:lstStyle/>
          <a:p>
            <a:r>
              <a:rPr lang="en-US" sz="1200" dirty="0"/>
              <a:t>n: 83</a:t>
            </a:r>
          </a:p>
        </p:txBody>
      </p:sp>
      <p:sp>
        <p:nvSpPr>
          <p:cNvPr id="14" name="TextBox 13">
            <a:extLst>
              <a:ext uri="{FF2B5EF4-FFF2-40B4-BE49-F238E27FC236}">
                <a16:creationId xmlns:a16="http://schemas.microsoft.com/office/drawing/2014/main" id="{254C78E9-5A55-43C5-B77D-177D031985EB}"/>
              </a:ext>
            </a:extLst>
          </p:cNvPr>
          <p:cNvSpPr txBox="1"/>
          <p:nvPr/>
        </p:nvSpPr>
        <p:spPr>
          <a:xfrm>
            <a:off x="1745284" y="327656"/>
            <a:ext cx="8701432" cy="523220"/>
          </a:xfrm>
          <a:prstGeom prst="rect">
            <a:avLst/>
          </a:prstGeom>
          <a:noFill/>
        </p:spPr>
        <p:txBody>
          <a:bodyPr wrap="square" rtlCol="0">
            <a:spAutoFit/>
          </a:bodyPr>
          <a:lstStyle/>
          <a:p>
            <a:pPr algn="ctr"/>
            <a:r>
              <a:rPr lang="en-US" sz="2800" dirty="0"/>
              <a:t>NDA Usage</a:t>
            </a:r>
          </a:p>
        </p:txBody>
      </p:sp>
      <p:grpSp>
        <p:nvGrpSpPr>
          <p:cNvPr id="6" name="Group 5">
            <a:extLst>
              <a:ext uri="{FF2B5EF4-FFF2-40B4-BE49-F238E27FC236}">
                <a16:creationId xmlns:a16="http://schemas.microsoft.com/office/drawing/2014/main" id="{DF4E6D6B-05DF-BA61-CE5C-EAA1E13EA5F4}"/>
              </a:ext>
            </a:extLst>
          </p:cNvPr>
          <p:cNvGrpSpPr/>
          <p:nvPr/>
        </p:nvGrpSpPr>
        <p:grpSpPr>
          <a:xfrm>
            <a:off x="4676460" y="1476723"/>
            <a:ext cx="6660324" cy="4768811"/>
            <a:chOff x="4676460" y="1574158"/>
            <a:chExt cx="6660324" cy="4768811"/>
          </a:xfrm>
        </p:grpSpPr>
        <p:grpSp>
          <p:nvGrpSpPr>
            <p:cNvPr id="5" name="Group 4">
              <a:extLst>
                <a:ext uri="{FF2B5EF4-FFF2-40B4-BE49-F238E27FC236}">
                  <a16:creationId xmlns:a16="http://schemas.microsoft.com/office/drawing/2014/main" id="{99A79F25-2628-94AC-DF17-9C184661233D}"/>
                </a:ext>
              </a:extLst>
            </p:cNvPr>
            <p:cNvGrpSpPr/>
            <p:nvPr/>
          </p:nvGrpSpPr>
          <p:grpSpPr>
            <a:xfrm>
              <a:off x="4676460" y="1574158"/>
              <a:ext cx="6660324" cy="2432826"/>
              <a:chOff x="4676460" y="1731442"/>
              <a:chExt cx="6660324" cy="2432826"/>
            </a:xfrm>
          </p:grpSpPr>
          <p:graphicFrame>
            <p:nvGraphicFramePr>
              <p:cNvPr id="4" name="Chart 3">
                <a:extLst>
                  <a:ext uri="{FF2B5EF4-FFF2-40B4-BE49-F238E27FC236}">
                    <a16:creationId xmlns:a16="http://schemas.microsoft.com/office/drawing/2014/main" id="{9505B290-EE48-4EF5-B676-9F18E83D56D2}"/>
                  </a:ext>
                </a:extLst>
              </p:cNvPr>
              <p:cNvGraphicFramePr/>
              <p:nvPr>
                <p:extLst>
                  <p:ext uri="{D42A27DB-BD31-4B8C-83A1-F6EECF244321}">
                    <p14:modId xmlns:p14="http://schemas.microsoft.com/office/powerpoint/2010/main" val="494619904"/>
                  </p:ext>
                </p:extLst>
              </p:nvPr>
            </p:nvGraphicFramePr>
            <p:xfrm>
              <a:off x="4676460" y="1731443"/>
              <a:ext cx="3649237" cy="2432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C24BE72-AB65-4549-85EB-FCBDBA5AC6FE}"/>
                  </a:ext>
                </a:extLst>
              </p:cNvPr>
              <p:cNvGraphicFramePr/>
              <p:nvPr>
                <p:extLst>
                  <p:ext uri="{D42A27DB-BD31-4B8C-83A1-F6EECF244321}">
                    <p14:modId xmlns:p14="http://schemas.microsoft.com/office/powerpoint/2010/main" val="4199318784"/>
                  </p:ext>
                </p:extLst>
              </p:nvPr>
            </p:nvGraphicFramePr>
            <p:xfrm>
              <a:off x="7687547" y="1731442"/>
              <a:ext cx="3649237" cy="2432825"/>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9" name="Chart 8">
              <a:extLst>
                <a:ext uri="{FF2B5EF4-FFF2-40B4-BE49-F238E27FC236}">
                  <a16:creationId xmlns:a16="http://schemas.microsoft.com/office/drawing/2014/main" id="{C251E78D-CB53-450F-B55E-DAC641C2F992}"/>
                </a:ext>
              </a:extLst>
            </p:cNvPr>
            <p:cNvGraphicFramePr/>
            <p:nvPr>
              <p:extLst>
                <p:ext uri="{D42A27DB-BD31-4B8C-83A1-F6EECF244321}">
                  <p14:modId xmlns:p14="http://schemas.microsoft.com/office/powerpoint/2010/main" val="717071415"/>
                </p:ext>
              </p:extLst>
            </p:nvPr>
          </p:nvGraphicFramePr>
          <p:xfrm>
            <a:off x="6182003" y="3910144"/>
            <a:ext cx="3649237" cy="2432825"/>
          </p:xfrm>
          <a:graphic>
            <a:graphicData uri="http://schemas.openxmlformats.org/drawingml/2006/chart">
              <c:chart xmlns:c="http://schemas.openxmlformats.org/drawingml/2006/chart" xmlns:r="http://schemas.openxmlformats.org/officeDocument/2006/relationships" r:id="rId6"/>
            </a:graphicData>
          </a:graphic>
        </p:graphicFrame>
      </p:grpSp>
      <p:sp>
        <p:nvSpPr>
          <p:cNvPr id="12" name="Rectangle 11">
            <a:extLst>
              <a:ext uri="{FF2B5EF4-FFF2-40B4-BE49-F238E27FC236}">
                <a16:creationId xmlns:a16="http://schemas.microsoft.com/office/drawing/2014/main" id="{BE7218DA-AF0D-3A8F-0160-0AAF46FBA82E}"/>
              </a:ext>
            </a:extLst>
          </p:cNvPr>
          <p:cNvSpPr/>
          <p:nvPr/>
        </p:nvSpPr>
        <p:spPr>
          <a:xfrm>
            <a:off x="1538688" y="4574515"/>
            <a:ext cx="4234902" cy="1323439"/>
          </a:xfrm>
          <a:prstGeom prst="rect">
            <a:avLst/>
          </a:prstGeom>
          <a:noFill/>
          <a:ln w="38100">
            <a:solidFill>
              <a:srgbClr val="EB891C"/>
            </a:solidFill>
          </a:ln>
        </p:spPr>
        <p:txBody>
          <a:bodyPr wrap="square" lIns="91440" tIns="45720" rIns="91440" bIns="45720">
            <a:spAutoFit/>
          </a:bodyPr>
          <a:lstStyle/>
          <a:p>
            <a:r>
              <a:rPr lang="en-US" sz="2000" dirty="0">
                <a:ln/>
                <a:pattFill prst="dkUpDiag">
                  <a:fgClr>
                    <a:schemeClr val="bg1">
                      <a:lumMod val="50000"/>
                    </a:schemeClr>
                  </a:fgClr>
                  <a:bgClr>
                    <a:schemeClr val="tx1">
                      <a:lumMod val="75000"/>
                      <a:lumOff val="25000"/>
                    </a:schemeClr>
                  </a:bgClr>
                </a:pattFill>
              </a:rPr>
              <a:t>6% of programs, across all disciplines, </a:t>
            </a:r>
            <a:r>
              <a:rPr lang="en-US" sz="2000" b="1" dirty="0">
                <a:ln/>
                <a:pattFill prst="dkUpDiag">
                  <a:fgClr>
                    <a:schemeClr val="bg1">
                      <a:lumMod val="50000"/>
                    </a:schemeClr>
                  </a:fgClr>
                  <a:bgClr>
                    <a:schemeClr val="tx1">
                      <a:lumMod val="75000"/>
                      <a:lumOff val="25000"/>
                    </a:schemeClr>
                  </a:bgClr>
                </a:pattFill>
              </a:rPr>
              <a:t>will not </a:t>
            </a:r>
            <a:r>
              <a:rPr lang="en-US" sz="2000" dirty="0">
                <a:ln/>
                <a:pattFill prst="dkUpDiag">
                  <a:fgClr>
                    <a:schemeClr val="bg1">
                      <a:lumMod val="50000"/>
                    </a:schemeClr>
                  </a:fgClr>
                  <a:bgClr>
                    <a:schemeClr val="tx1">
                      <a:lumMod val="75000"/>
                      <a:lumOff val="25000"/>
                    </a:schemeClr>
                  </a:bgClr>
                </a:pattFill>
              </a:rPr>
              <a:t>use an NDA, even if a client insists </a:t>
            </a:r>
            <a:r>
              <a:rPr lang="en-US" sz="2000" b="1" dirty="0">
                <a:ln/>
                <a:pattFill prst="dkUpDiag">
                  <a:fgClr>
                    <a:schemeClr val="bg1">
                      <a:lumMod val="50000"/>
                    </a:schemeClr>
                  </a:fgClr>
                  <a:bgClr>
                    <a:schemeClr val="tx1">
                      <a:lumMod val="75000"/>
                      <a:lumOff val="25000"/>
                    </a:schemeClr>
                  </a:bgClr>
                </a:pattFill>
              </a:rPr>
              <a:t>(down from 21% year over year)</a:t>
            </a:r>
          </a:p>
        </p:txBody>
      </p:sp>
      <p:sp>
        <p:nvSpPr>
          <p:cNvPr id="15" name="TextBox 14">
            <a:extLst>
              <a:ext uri="{FF2B5EF4-FFF2-40B4-BE49-F238E27FC236}">
                <a16:creationId xmlns:a16="http://schemas.microsoft.com/office/drawing/2014/main" id="{91A49B06-4FD6-422F-7033-9037FACDEE8E}"/>
              </a:ext>
            </a:extLst>
          </p:cNvPr>
          <p:cNvSpPr txBox="1"/>
          <p:nvPr/>
        </p:nvSpPr>
        <p:spPr>
          <a:xfrm>
            <a:off x="8646291" y="5968534"/>
            <a:ext cx="999012" cy="276999"/>
          </a:xfrm>
          <a:prstGeom prst="rect">
            <a:avLst/>
          </a:prstGeom>
          <a:noFill/>
        </p:spPr>
        <p:txBody>
          <a:bodyPr wrap="square" rtlCol="0">
            <a:spAutoFit/>
          </a:bodyPr>
          <a:lstStyle/>
          <a:p>
            <a:pPr algn="ctr"/>
            <a:r>
              <a:rPr lang="en-US" sz="1200" dirty="0"/>
              <a:t>n: 9</a:t>
            </a:r>
          </a:p>
        </p:txBody>
      </p:sp>
      <p:sp>
        <p:nvSpPr>
          <p:cNvPr id="16" name="TextBox 15">
            <a:extLst>
              <a:ext uri="{FF2B5EF4-FFF2-40B4-BE49-F238E27FC236}">
                <a16:creationId xmlns:a16="http://schemas.microsoft.com/office/drawing/2014/main" id="{ADB4117D-00A9-1144-CF3B-B76377618B02}"/>
              </a:ext>
            </a:extLst>
          </p:cNvPr>
          <p:cNvSpPr txBox="1"/>
          <p:nvPr/>
        </p:nvSpPr>
        <p:spPr>
          <a:xfrm>
            <a:off x="6865109" y="3601783"/>
            <a:ext cx="999012" cy="276999"/>
          </a:xfrm>
          <a:prstGeom prst="rect">
            <a:avLst/>
          </a:prstGeom>
          <a:noFill/>
        </p:spPr>
        <p:txBody>
          <a:bodyPr wrap="square" rtlCol="0">
            <a:spAutoFit/>
          </a:bodyPr>
          <a:lstStyle/>
          <a:p>
            <a:pPr algn="ctr"/>
            <a:r>
              <a:rPr lang="en-US" sz="1200" dirty="0"/>
              <a:t>n: 55</a:t>
            </a:r>
          </a:p>
        </p:txBody>
      </p:sp>
      <p:sp>
        <p:nvSpPr>
          <p:cNvPr id="17" name="TextBox 16">
            <a:extLst>
              <a:ext uri="{FF2B5EF4-FFF2-40B4-BE49-F238E27FC236}">
                <a16:creationId xmlns:a16="http://schemas.microsoft.com/office/drawing/2014/main" id="{DC09147E-38BE-4A46-3DBC-9E93AA87E244}"/>
              </a:ext>
            </a:extLst>
          </p:cNvPr>
          <p:cNvSpPr txBox="1"/>
          <p:nvPr/>
        </p:nvSpPr>
        <p:spPr>
          <a:xfrm>
            <a:off x="9515334" y="3568747"/>
            <a:ext cx="999012" cy="276999"/>
          </a:xfrm>
          <a:prstGeom prst="rect">
            <a:avLst/>
          </a:prstGeom>
          <a:noFill/>
        </p:spPr>
        <p:txBody>
          <a:bodyPr wrap="square" rtlCol="0">
            <a:spAutoFit/>
          </a:bodyPr>
          <a:lstStyle/>
          <a:p>
            <a:pPr algn="ctr"/>
            <a:r>
              <a:rPr lang="en-US" sz="1200" dirty="0"/>
              <a:t>n: 18</a:t>
            </a:r>
          </a:p>
        </p:txBody>
      </p:sp>
    </p:spTree>
    <p:extLst>
      <p:ext uri="{BB962C8B-B14F-4D97-AF65-F5344CB8AC3E}">
        <p14:creationId xmlns:p14="http://schemas.microsoft.com/office/powerpoint/2010/main" val="119664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5F6AB75-40C9-C6EE-63BA-9F08AA29C8AE}"/>
              </a:ext>
            </a:extLst>
          </p:cNvPr>
          <p:cNvGraphicFramePr/>
          <p:nvPr>
            <p:extLst>
              <p:ext uri="{D42A27DB-BD31-4B8C-83A1-F6EECF244321}">
                <p14:modId xmlns:p14="http://schemas.microsoft.com/office/powerpoint/2010/main" val="2013686617"/>
              </p:ext>
            </p:extLst>
          </p:nvPr>
        </p:nvGraphicFramePr>
        <p:xfrm>
          <a:off x="2709545" y="1506158"/>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F55B9F5-6381-4C40-9560-B7249E15547D}"/>
              </a:ext>
            </a:extLst>
          </p:cNvPr>
          <p:cNvSpPr txBox="1"/>
          <p:nvPr/>
        </p:nvSpPr>
        <p:spPr>
          <a:xfrm>
            <a:off x="2930936" y="5744430"/>
            <a:ext cx="731520" cy="276999"/>
          </a:xfrm>
          <a:prstGeom prst="rect">
            <a:avLst/>
          </a:prstGeom>
          <a:noFill/>
        </p:spPr>
        <p:txBody>
          <a:bodyPr wrap="square" rtlCol="0">
            <a:spAutoFit/>
          </a:bodyPr>
          <a:lstStyle/>
          <a:p>
            <a:r>
              <a:rPr lang="en-US" sz="1200" dirty="0"/>
              <a:t>n: 83</a:t>
            </a:r>
          </a:p>
        </p:txBody>
      </p:sp>
      <p:sp>
        <p:nvSpPr>
          <p:cNvPr id="5" name="TextBox 4">
            <a:extLst>
              <a:ext uri="{FF2B5EF4-FFF2-40B4-BE49-F238E27FC236}">
                <a16:creationId xmlns:a16="http://schemas.microsoft.com/office/drawing/2014/main" id="{13AE848C-F98B-74DE-4BED-27AB03C00506}"/>
              </a:ext>
            </a:extLst>
          </p:cNvPr>
          <p:cNvSpPr txBox="1"/>
          <p:nvPr/>
        </p:nvSpPr>
        <p:spPr>
          <a:xfrm>
            <a:off x="1745284" y="320161"/>
            <a:ext cx="8701432" cy="954107"/>
          </a:xfrm>
          <a:prstGeom prst="rect">
            <a:avLst/>
          </a:prstGeom>
          <a:noFill/>
        </p:spPr>
        <p:txBody>
          <a:bodyPr wrap="square" rtlCol="0">
            <a:spAutoFit/>
          </a:bodyPr>
          <a:lstStyle/>
          <a:p>
            <a:pPr algn="ctr"/>
            <a:r>
              <a:rPr lang="en-US" sz="2800" dirty="0"/>
              <a:t>You Feel Your Program Sets Clear Expectations with Project Sponsors</a:t>
            </a:r>
          </a:p>
        </p:txBody>
      </p:sp>
      <p:sp>
        <p:nvSpPr>
          <p:cNvPr id="2" name="Rectangle 1">
            <a:extLst>
              <a:ext uri="{FF2B5EF4-FFF2-40B4-BE49-F238E27FC236}">
                <a16:creationId xmlns:a16="http://schemas.microsoft.com/office/drawing/2014/main" id="{0E7305D8-EC78-DAAA-2EEF-F10D74201B56}"/>
              </a:ext>
            </a:extLst>
          </p:cNvPr>
          <p:cNvSpPr/>
          <p:nvPr/>
        </p:nvSpPr>
        <p:spPr>
          <a:xfrm>
            <a:off x="7667435" y="4937253"/>
            <a:ext cx="4234902" cy="707886"/>
          </a:xfrm>
          <a:prstGeom prst="rect">
            <a:avLst/>
          </a:prstGeom>
          <a:noFill/>
          <a:ln w="38100">
            <a:solidFill>
              <a:srgbClr val="EB891C"/>
            </a:solidFill>
          </a:ln>
        </p:spPr>
        <p:txBody>
          <a:bodyPr wrap="square" lIns="91440" tIns="45720" rIns="91440" bIns="45720">
            <a:spAutoFit/>
          </a:bodyPr>
          <a:lstStyle/>
          <a:p>
            <a:r>
              <a:rPr lang="en-US" sz="2000" dirty="0">
                <a:ln/>
                <a:pattFill prst="dkUpDiag">
                  <a:fgClr>
                    <a:schemeClr val="bg1">
                      <a:lumMod val="50000"/>
                    </a:schemeClr>
                  </a:fgClr>
                  <a:bgClr>
                    <a:schemeClr val="tx1">
                      <a:lumMod val="75000"/>
                      <a:lumOff val="25000"/>
                    </a:schemeClr>
                  </a:bgClr>
                </a:pattFill>
              </a:rPr>
              <a:t>💡 This metric has consistently improved over the past 5 years</a:t>
            </a:r>
            <a:endParaRPr lang="en-US" sz="2000" b="1" dirty="0">
              <a:ln/>
              <a:pattFill prst="dkUpDiag">
                <a:fgClr>
                  <a:schemeClr val="bg1">
                    <a:lumMod val="50000"/>
                  </a:schemeClr>
                </a:fgClr>
                <a:bgClr>
                  <a:schemeClr val="tx1">
                    <a:lumMod val="75000"/>
                    <a:lumOff val="25000"/>
                  </a:schemeClr>
                </a:bgClr>
              </a:pattFill>
            </a:endParaRPr>
          </a:p>
        </p:txBody>
      </p:sp>
    </p:spTree>
    <p:extLst>
      <p:ext uri="{BB962C8B-B14F-4D97-AF65-F5344CB8AC3E}">
        <p14:creationId xmlns:p14="http://schemas.microsoft.com/office/powerpoint/2010/main" val="2456505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A6C3069-60C1-4483-AF82-F2809A9B2DD1}"/>
              </a:ext>
            </a:extLst>
          </p:cNvPr>
          <p:cNvGraphicFramePr/>
          <p:nvPr>
            <p:extLst>
              <p:ext uri="{D42A27DB-BD31-4B8C-83A1-F6EECF244321}">
                <p14:modId xmlns:p14="http://schemas.microsoft.com/office/powerpoint/2010/main" val="2966328398"/>
              </p:ext>
            </p:extLst>
          </p:nvPr>
        </p:nvGraphicFramePr>
        <p:xfrm>
          <a:off x="381002" y="364348"/>
          <a:ext cx="6368720" cy="53262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C53FB38-FC09-441B-BF9D-CE263960F9E4}"/>
              </a:ext>
            </a:extLst>
          </p:cNvPr>
          <p:cNvSpPr txBox="1"/>
          <p:nvPr/>
        </p:nvSpPr>
        <p:spPr>
          <a:xfrm>
            <a:off x="841156" y="5690645"/>
            <a:ext cx="881149" cy="307777"/>
          </a:xfrm>
          <a:prstGeom prst="rect">
            <a:avLst/>
          </a:prstGeom>
          <a:noFill/>
        </p:spPr>
        <p:txBody>
          <a:bodyPr wrap="square" rtlCol="0">
            <a:spAutoFit/>
          </a:bodyPr>
          <a:lstStyle/>
          <a:p>
            <a:pPr algn="ctr"/>
            <a:r>
              <a:rPr lang="en-US" sz="1400" dirty="0"/>
              <a:t>n: 83</a:t>
            </a:r>
          </a:p>
        </p:txBody>
      </p:sp>
      <p:sp>
        <p:nvSpPr>
          <p:cNvPr id="3" name="Rectangle 2">
            <a:extLst>
              <a:ext uri="{FF2B5EF4-FFF2-40B4-BE49-F238E27FC236}">
                <a16:creationId xmlns:a16="http://schemas.microsoft.com/office/drawing/2014/main" id="{5123E501-0388-424B-A488-0A92B3275C4A}"/>
              </a:ext>
            </a:extLst>
          </p:cNvPr>
          <p:cNvSpPr/>
          <p:nvPr/>
        </p:nvSpPr>
        <p:spPr>
          <a:xfrm>
            <a:off x="6908614" y="364348"/>
            <a:ext cx="4900474" cy="665439"/>
          </a:xfrm>
          <a:prstGeom prst="rect">
            <a:avLst/>
          </a:prstGeom>
        </p:spPr>
        <p:txBody>
          <a:bodyPr wrap="squar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dirty="0">
                <a:solidFill>
                  <a:srgbClr val="294E73"/>
                </a:solidFill>
              </a:rPr>
              <a:t>How Strongly do you Feel Industry Projects </a:t>
            </a:r>
            <a:r>
              <a:rPr lang="en-US" dirty="0" err="1">
                <a:solidFill>
                  <a:srgbClr val="294E73"/>
                </a:solidFill>
              </a:rPr>
              <a:t>Jelp</a:t>
            </a:r>
            <a:r>
              <a:rPr lang="en-US" dirty="0">
                <a:solidFill>
                  <a:srgbClr val="294E73"/>
                </a:solidFill>
              </a:rPr>
              <a:t> with their First Job?</a:t>
            </a:r>
          </a:p>
        </p:txBody>
      </p:sp>
      <p:grpSp>
        <p:nvGrpSpPr>
          <p:cNvPr id="6" name="Group 5">
            <a:extLst>
              <a:ext uri="{FF2B5EF4-FFF2-40B4-BE49-F238E27FC236}">
                <a16:creationId xmlns:a16="http://schemas.microsoft.com/office/drawing/2014/main" id="{7DC6492A-B6C2-4304-8DAC-31EC74AFD519}"/>
              </a:ext>
            </a:extLst>
          </p:cNvPr>
          <p:cNvGrpSpPr/>
          <p:nvPr/>
        </p:nvGrpSpPr>
        <p:grpSpPr>
          <a:xfrm>
            <a:off x="7233081" y="2428057"/>
            <a:ext cx="4254625" cy="2001887"/>
            <a:chOff x="7233081" y="2069944"/>
            <a:chExt cx="4254625" cy="2001887"/>
          </a:xfrm>
        </p:grpSpPr>
        <p:sp>
          <p:nvSpPr>
            <p:cNvPr id="10" name="Rectangle 9">
              <a:extLst>
                <a:ext uri="{FF2B5EF4-FFF2-40B4-BE49-F238E27FC236}">
                  <a16:creationId xmlns:a16="http://schemas.microsoft.com/office/drawing/2014/main" id="{DD1148C9-A3F6-409A-9936-8640F98D52B1}"/>
                </a:ext>
              </a:extLst>
            </p:cNvPr>
            <p:cNvSpPr/>
            <p:nvPr/>
          </p:nvSpPr>
          <p:spPr>
            <a:xfrm>
              <a:off x="7233081"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D98030D8-1D46-416A-A0B0-7EF22E626E63}"/>
                </a:ext>
              </a:extLst>
            </p:cNvPr>
            <p:cNvSpPr/>
            <p:nvPr/>
          </p:nvSpPr>
          <p:spPr>
            <a:xfrm>
              <a:off x="8664173"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F565ED19-D8DB-4501-A6D8-9C44F731936F}"/>
                </a:ext>
              </a:extLst>
            </p:cNvPr>
            <p:cNvSpPr/>
            <p:nvPr/>
          </p:nvSpPr>
          <p:spPr>
            <a:xfrm>
              <a:off x="10098350"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tar: 5 Points 3">
              <a:extLst>
                <a:ext uri="{FF2B5EF4-FFF2-40B4-BE49-F238E27FC236}">
                  <a16:creationId xmlns:a16="http://schemas.microsoft.com/office/drawing/2014/main" id="{2AF143EC-C1B5-4C93-A818-DF27D1B7F2AC}"/>
                </a:ext>
              </a:extLst>
            </p:cNvPr>
            <p:cNvSpPr/>
            <p:nvPr/>
          </p:nvSpPr>
          <p:spPr>
            <a:xfrm>
              <a:off x="7297445" y="2746842"/>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B4011BD-4645-4A5B-9DDC-92AE939130F9}"/>
                </a:ext>
              </a:extLst>
            </p:cNvPr>
            <p:cNvSpPr/>
            <p:nvPr/>
          </p:nvSpPr>
          <p:spPr>
            <a:xfrm>
              <a:off x="8735628" y="2746840"/>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1C7573A8-5F3B-4EE0-9D4C-5FE41F57840C}"/>
                </a:ext>
              </a:extLst>
            </p:cNvPr>
            <p:cNvSpPr/>
            <p:nvPr/>
          </p:nvSpPr>
          <p:spPr>
            <a:xfrm>
              <a:off x="10156055" y="2746840"/>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A6F706-A403-4439-8949-07CD1CFEAF00}"/>
                </a:ext>
              </a:extLst>
            </p:cNvPr>
            <p:cNvSpPr/>
            <p:nvPr/>
          </p:nvSpPr>
          <p:spPr>
            <a:xfrm>
              <a:off x="7381039" y="2069944"/>
              <a:ext cx="3969805" cy="461665"/>
            </a:xfrm>
            <a:prstGeom prst="rect">
              <a:avLst/>
            </a:prstGeom>
          </p:spPr>
          <p:txBody>
            <a:bodyPr wrap="none">
              <a:spAutoFit/>
            </a:bodyPr>
            <a:lstStyle/>
            <a:p>
              <a:pPr algn="ctr"/>
              <a:r>
                <a:rPr lang="en-US" sz="2400" b="1" dirty="0">
                  <a:ln/>
                  <a:solidFill>
                    <a:srgbClr val="96BA65"/>
                  </a:solidFill>
                </a:rPr>
                <a:t>2.8/3 Weighted Average</a:t>
              </a:r>
              <a:endParaRPr lang="en-US" sz="2400" b="1" dirty="0"/>
            </a:p>
          </p:txBody>
        </p:sp>
      </p:grpSp>
      <p:sp>
        <p:nvSpPr>
          <p:cNvPr id="13" name="Rectangle 12">
            <a:extLst>
              <a:ext uri="{FF2B5EF4-FFF2-40B4-BE49-F238E27FC236}">
                <a16:creationId xmlns:a16="http://schemas.microsoft.com/office/drawing/2014/main" id="{21D01A06-5250-4F7F-A2FE-0889CE7AEDF1}"/>
              </a:ext>
            </a:extLst>
          </p:cNvPr>
          <p:cNvSpPr/>
          <p:nvPr/>
        </p:nvSpPr>
        <p:spPr>
          <a:xfrm>
            <a:off x="11350844" y="3068321"/>
            <a:ext cx="110661" cy="13335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a:extLst>
              <a:ext uri="{FF2B5EF4-FFF2-40B4-BE49-F238E27FC236}">
                <a16:creationId xmlns:a16="http://schemas.microsoft.com/office/drawing/2014/main" id="{544234BC-FE60-4F5E-AE32-3EE8DFFB465A}"/>
              </a:ext>
            </a:extLst>
          </p:cNvPr>
          <p:cNvSpPr/>
          <p:nvPr/>
        </p:nvSpPr>
        <p:spPr>
          <a:xfrm>
            <a:off x="7233081" y="4646089"/>
            <a:ext cx="4254625" cy="400110"/>
          </a:xfrm>
          <a:prstGeom prst="rect">
            <a:avLst/>
          </a:prstGeom>
          <a:noFill/>
          <a:ln w="38100">
            <a:solidFill>
              <a:srgbClr val="EB891C"/>
            </a:solidFill>
          </a:ln>
        </p:spPr>
        <p:txBody>
          <a:bodyPr wrap="square" lIns="91440" tIns="45720" rIns="91440" bIns="45720">
            <a:spAutoFit/>
          </a:bodyPr>
          <a:lstStyle/>
          <a:p>
            <a:pPr algn="ctr"/>
            <a:r>
              <a:rPr lang="en-US" sz="2000" dirty="0">
                <a:ln/>
                <a:pattFill prst="dkUpDiag">
                  <a:fgClr>
                    <a:schemeClr val="bg1">
                      <a:lumMod val="50000"/>
                    </a:schemeClr>
                  </a:fgClr>
                  <a:bgClr>
                    <a:schemeClr val="tx1">
                      <a:lumMod val="75000"/>
                      <a:lumOff val="25000"/>
                    </a:schemeClr>
                  </a:bgClr>
                </a:pattFill>
              </a:rPr>
              <a:t>Unchanged Year over Year</a:t>
            </a:r>
          </a:p>
        </p:txBody>
      </p:sp>
      <p:sp>
        <p:nvSpPr>
          <p:cNvPr id="15" name="TextBox 14">
            <a:extLst>
              <a:ext uri="{FF2B5EF4-FFF2-40B4-BE49-F238E27FC236}">
                <a16:creationId xmlns:a16="http://schemas.microsoft.com/office/drawing/2014/main" id="{A9D6EBAF-4A28-998A-E3EE-3D85F69B4542}"/>
              </a:ext>
            </a:extLst>
          </p:cNvPr>
          <p:cNvSpPr txBox="1"/>
          <p:nvPr/>
        </p:nvSpPr>
        <p:spPr>
          <a:xfrm>
            <a:off x="7209876" y="5690644"/>
            <a:ext cx="881149" cy="307777"/>
          </a:xfrm>
          <a:prstGeom prst="rect">
            <a:avLst/>
          </a:prstGeom>
          <a:noFill/>
        </p:spPr>
        <p:txBody>
          <a:bodyPr wrap="square" rtlCol="0">
            <a:spAutoFit/>
          </a:bodyPr>
          <a:lstStyle/>
          <a:p>
            <a:pPr algn="ctr"/>
            <a:r>
              <a:rPr lang="en-US" sz="1400" dirty="0"/>
              <a:t>n: 83</a:t>
            </a:r>
          </a:p>
        </p:txBody>
      </p:sp>
    </p:spTree>
    <p:extLst>
      <p:ext uri="{BB962C8B-B14F-4D97-AF65-F5344CB8AC3E}">
        <p14:creationId xmlns:p14="http://schemas.microsoft.com/office/powerpoint/2010/main" val="383232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328F-F474-D097-B2C5-EC227EF7761B}"/>
              </a:ext>
            </a:extLst>
          </p:cNvPr>
          <p:cNvSpPr>
            <a:spLocks noGrp="1"/>
          </p:cNvSpPr>
          <p:nvPr>
            <p:ph type="title"/>
          </p:nvPr>
        </p:nvSpPr>
        <p:spPr/>
        <p:txBody>
          <a:bodyPr>
            <a:noAutofit/>
          </a:bodyPr>
          <a:lstStyle/>
          <a:p>
            <a:pPr algn="ctr"/>
            <a:r>
              <a:rPr lang="en-US" sz="2800" b="0" i="0" dirty="0">
                <a:solidFill>
                  <a:srgbClr val="294E73"/>
                </a:solidFill>
                <a:effectLst/>
              </a:rPr>
              <a:t>How Strongly Do You Feel Industry Projects Help Prepare Students for a Future of Work Where AI Use is Prevalent?</a:t>
            </a:r>
            <a:endParaRPr lang="en-US" sz="2800" dirty="0">
              <a:solidFill>
                <a:srgbClr val="294E73"/>
              </a:solidFill>
            </a:endParaRPr>
          </a:p>
        </p:txBody>
      </p:sp>
      <p:grpSp>
        <p:nvGrpSpPr>
          <p:cNvPr id="4" name="Group 3">
            <a:extLst>
              <a:ext uri="{FF2B5EF4-FFF2-40B4-BE49-F238E27FC236}">
                <a16:creationId xmlns:a16="http://schemas.microsoft.com/office/drawing/2014/main" id="{604F039B-12EF-77B2-81AE-D421463896CE}"/>
              </a:ext>
            </a:extLst>
          </p:cNvPr>
          <p:cNvGrpSpPr/>
          <p:nvPr/>
        </p:nvGrpSpPr>
        <p:grpSpPr>
          <a:xfrm>
            <a:off x="3310224" y="2504499"/>
            <a:ext cx="5571552" cy="2570420"/>
            <a:chOff x="7233081" y="2189994"/>
            <a:chExt cx="4254625" cy="1881837"/>
          </a:xfrm>
        </p:grpSpPr>
        <p:sp>
          <p:nvSpPr>
            <p:cNvPr id="5" name="Rectangle 4">
              <a:extLst>
                <a:ext uri="{FF2B5EF4-FFF2-40B4-BE49-F238E27FC236}">
                  <a16:creationId xmlns:a16="http://schemas.microsoft.com/office/drawing/2014/main" id="{02CDD8D1-064D-F2FF-ABDB-174AFD92EAB6}"/>
                </a:ext>
              </a:extLst>
            </p:cNvPr>
            <p:cNvSpPr/>
            <p:nvPr/>
          </p:nvSpPr>
          <p:spPr>
            <a:xfrm>
              <a:off x="7233081"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BDA5FC57-FDBF-3EA7-8E65-7AB098EB1052}"/>
                </a:ext>
              </a:extLst>
            </p:cNvPr>
            <p:cNvSpPr/>
            <p:nvPr/>
          </p:nvSpPr>
          <p:spPr>
            <a:xfrm>
              <a:off x="8664173"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19075DE0-204F-DB73-B3B9-285E680C0FC3}"/>
                </a:ext>
              </a:extLst>
            </p:cNvPr>
            <p:cNvSpPr/>
            <p:nvPr/>
          </p:nvSpPr>
          <p:spPr>
            <a:xfrm>
              <a:off x="10098350" y="2682477"/>
              <a:ext cx="1389356" cy="1389354"/>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Star: 5 Points 7">
              <a:extLst>
                <a:ext uri="{FF2B5EF4-FFF2-40B4-BE49-F238E27FC236}">
                  <a16:creationId xmlns:a16="http://schemas.microsoft.com/office/drawing/2014/main" id="{24899598-C539-A432-CB71-0A32A41FF163}"/>
                </a:ext>
              </a:extLst>
            </p:cNvPr>
            <p:cNvSpPr/>
            <p:nvPr/>
          </p:nvSpPr>
          <p:spPr>
            <a:xfrm>
              <a:off x="7297445" y="2746842"/>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542E6956-5C29-DFCD-77F1-9338FDC73919}"/>
                </a:ext>
              </a:extLst>
            </p:cNvPr>
            <p:cNvSpPr/>
            <p:nvPr/>
          </p:nvSpPr>
          <p:spPr>
            <a:xfrm>
              <a:off x="8735628" y="2746840"/>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2B0954DB-C01C-F22E-0C27-EDDA2525E20C}"/>
                </a:ext>
              </a:extLst>
            </p:cNvPr>
            <p:cNvSpPr/>
            <p:nvPr/>
          </p:nvSpPr>
          <p:spPr>
            <a:xfrm>
              <a:off x="10156055" y="2746840"/>
              <a:ext cx="1260629" cy="12606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AC8EFA-FDCA-F0D7-2035-152F1FAEFCD0}"/>
                </a:ext>
              </a:extLst>
            </p:cNvPr>
            <p:cNvSpPr/>
            <p:nvPr/>
          </p:nvSpPr>
          <p:spPr>
            <a:xfrm>
              <a:off x="7408481" y="2189994"/>
              <a:ext cx="3903825" cy="428121"/>
            </a:xfrm>
            <a:prstGeom prst="rect">
              <a:avLst/>
            </a:prstGeom>
          </p:spPr>
          <p:txBody>
            <a:bodyPr wrap="none">
              <a:spAutoFit/>
            </a:bodyPr>
            <a:lstStyle/>
            <a:p>
              <a:pPr algn="ctr"/>
              <a:r>
                <a:rPr lang="en-US" sz="3200" b="1" dirty="0">
                  <a:ln/>
                  <a:solidFill>
                    <a:srgbClr val="96BA65"/>
                  </a:solidFill>
                </a:rPr>
                <a:t>2.1/3 Weighted Average</a:t>
              </a:r>
              <a:endParaRPr lang="en-US" sz="3200" b="1" dirty="0"/>
            </a:p>
          </p:txBody>
        </p:sp>
      </p:grpSp>
      <p:sp>
        <p:nvSpPr>
          <p:cNvPr id="12" name="TextBox 11">
            <a:extLst>
              <a:ext uri="{FF2B5EF4-FFF2-40B4-BE49-F238E27FC236}">
                <a16:creationId xmlns:a16="http://schemas.microsoft.com/office/drawing/2014/main" id="{64DBBE63-10B7-99EA-F6A3-CFB6E8FA3B72}"/>
              </a:ext>
            </a:extLst>
          </p:cNvPr>
          <p:cNvSpPr txBox="1"/>
          <p:nvPr/>
        </p:nvSpPr>
        <p:spPr>
          <a:xfrm>
            <a:off x="2658766" y="5436644"/>
            <a:ext cx="881149" cy="307777"/>
          </a:xfrm>
          <a:prstGeom prst="rect">
            <a:avLst/>
          </a:prstGeom>
          <a:noFill/>
        </p:spPr>
        <p:txBody>
          <a:bodyPr wrap="square" rtlCol="0">
            <a:spAutoFit/>
          </a:bodyPr>
          <a:lstStyle/>
          <a:p>
            <a:pPr algn="ctr"/>
            <a:r>
              <a:rPr lang="en-US" sz="1400" dirty="0"/>
              <a:t>n: 79</a:t>
            </a:r>
          </a:p>
        </p:txBody>
      </p:sp>
      <p:sp>
        <p:nvSpPr>
          <p:cNvPr id="13" name="Rectangle 12">
            <a:extLst>
              <a:ext uri="{FF2B5EF4-FFF2-40B4-BE49-F238E27FC236}">
                <a16:creationId xmlns:a16="http://schemas.microsoft.com/office/drawing/2014/main" id="{350C823F-3723-21E5-AB6C-F20A782CB820}"/>
              </a:ext>
            </a:extLst>
          </p:cNvPr>
          <p:cNvSpPr/>
          <p:nvPr/>
        </p:nvSpPr>
        <p:spPr>
          <a:xfrm>
            <a:off x="7307643" y="3209925"/>
            <a:ext cx="1556694" cy="183451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4657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4B639B-7F0A-444F-9850-9C1842BB0672}"/>
              </a:ext>
            </a:extLst>
          </p:cNvPr>
          <p:cNvSpPr/>
          <p:nvPr/>
        </p:nvSpPr>
        <p:spPr>
          <a:xfrm>
            <a:off x="2145437" y="260368"/>
            <a:ext cx="7901126"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Does your Program Measure Learning Outcomes?</a:t>
            </a:r>
          </a:p>
        </p:txBody>
      </p:sp>
      <p:sp>
        <p:nvSpPr>
          <p:cNvPr id="7" name="TextBox 6">
            <a:extLst>
              <a:ext uri="{FF2B5EF4-FFF2-40B4-BE49-F238E27FC236}">
                <a16:creationId xmlns:a16="http://schemas.microsoft.com/office/drawing/2014/main" id="{D17FDDE8-8804-4117-B56C-D9C179019F43}"/>
              </a:ext>
            </a:extLst>
          </p:cNvPr>
          <p:cNvSpPr txBox="1"/>
          <p:nvPr/>
        </p:nvSpPr>
        <p:spPr>
          <a:xfrm>
            <a:off x="261494" y="5971402"/>
            <a:ext cx="881149" cy="276999"/>
          </a:xfrm>
          <a:prstGeom prst="rect">
            <a:avLst/>
          </a:prstGeom>
          <a:noFill/>
        </p:spPr>
        <p:txBody>
          <a:bodyPr wrap="square" rtlCol="0">
            <a:spAutoFit/>
          </a:bodyPr>
          <a:lstStyle/>
          <a:p>
            <a:r>
              <a:rPr lang="en-US" sz="1200" dirty="0"/>
              <a:t>n: 83</a:t>
            </a:r>
          </a:p>
        </p:txBody>
      </p:sp>
      <p:graphicFrame>
        <p:nvGraphicFramePr>
          <p:cNvPr id="8" name="Chart 7">
            <a:extLst>
              <a:ext uri="{FF2B5EF4-FFF2-40B4-BE49-F238E27FC236}">
                <a16:creationId xmlns:a16="http://schemas.microsoft.com/office/drawing/2014/main" id="{C5309DF9-3019-33A5-0BC1-CF5A4059893D}"/>
              </a:ext>
            </a:extLst>
          </p:cNvPr>
          <p:cNvGraphicFramePr/>
          <p:nvPr>
            <p:extLst>
              <p:ext uri="{D42A27DB-BD31-4B8C-83A1-F6EECF244321}">
                <p14:modId xmlns:p14="http://schemas.microsoft.com/office/powerpoint/2010/main" val="829481556"/>
              </p:ext>
            </p:extLst>
          </p:nvPr>
        </p:nvGraphicFramePr>
        <p:xfrm>
          <a:off x="2701139" y="1444920"/>
          <a:ext cx="6789721" cy="4526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8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2824372034"/>
              </p:ext>
            </p:extLst>
          </p:nvPr>
        </p:nvGraphicFramePr>
        <p:xfrm>
          <a:off x="2032000" y="1359498"/>
          <a:ext cx="8128000" cy="458301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54B639B-7F0A-444F-9850-9C1842BB0672}"/>
              </a:ext>
            </a:extLst>
          </p:cNvPr>
          <p:cNvSpPr/>
          <p:nvPr/>
        </p:nvSpPr>
        <p:spPr>
          <a:xfrm>
            <a:off x="2145437" y="260368"/>
            <a:ext cx="7901126"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Does your Program Measure Learning Outcomes? By Discipline</a:t>
            </a:r>
          </a:p>
        </p:txBody>
      </p:sp>
      <p:sp>
        <p:nvSpPr>
          <p:cNvPr id="7" name="TextBox 6">
            <a:extLst>
              <a:ext uri="{FF2B5EF4-FFF2-40B4-BE49-F238E27FC236}">
                <a16:creationId xmlns:a16="http://schemas.microsoft.com/office/drawing/2014/main" id="{D17FDDE8-8804-4117-B56C-D9C179019F43}"/>
              </a:ext>
            </a:extLst>
          </p:cNvPr>
          <p:cNvSpPr txBox="1"/>
          <p:nvPr/>
        </p:nvSpPr>
        <p:spPr>
          <a:xfrm>
            <a:off x="261494" y="5971402"/>
            <a:ext cx="881149" cy="276999"/>
          </a:xfrm>
          <a:prstGeom prst="rect">
            <a:avLst/>
          </a:prstGeom>
          <a:noFill/>
        </p:spPr>
        <p:txBody>
          <a:bodyPr wrap="square" rtlCol="0">
            <a:spAutoFit/>
          </a:bodyPr>
          <a:lstStyle/>
          <a:p>
            <a:r>
              <a:rPr lang="en-US" sz="1200" dirty="0"/>
              <a:t>n: 83</a:t>
            </a:r>
          </a:p>
        </p:txBody>
      </p:sp>
    </p:spTree>
    <p:extLst>
      <p:ext uri="{BB962C8B-B14F-4D97-AF65-F5344CB8AC3E}">
        <p14:creationId xmlns:p14="http://schemas.microsoft.com/office/powerpoint/2010/main" val="3746036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7FDDE8-8804-4117-B56C-D9C179019F43}"/>
              </a:ext>
            </a:extLst>
          </p:cNvPr>
          <p:cNvSpPr txBox="1"/>
          <p:nvPr/>
        </p:nvSpPr>
        <p:spPr>
          <a:xfrm>
            <a:off x="261494" y="5971402"/>
            <a:ext cx="881149" cy="276999"/>
          </a:xfrm>
          <a:prstGeom prst="rect">
            <a:avLst/>
          </a:prstGeom>
          <a:noFill/>
        </p:spPr>
        <p:txBody>
          <a:bodyPr wrap="square" rtlCol="0">
            <a:spAutoFit/>
          </a:bodyPr>
          <a:lstStyle/>
          <a:p>
            <a:r>
              <a:rPr lang="en-US" sz="1200" dirty="0"/>
              <a:t>n: 83</a:t>
            </a:r>
          </a:p>
        </p:txBody>
      </p:sp>
      <p:graphicFrame>
        <p:nvGraphicFramePr>
          <p:cNvPr id="8" name="Chart 7">
            <a:extLst>
              <a:ext uri="{FF2B5EF4-FFF2-40B4-BE49-F238E27FC236}">
                <a16:creationId xmlns:a16="http://schemas.microsoft.com/office/drawing/2014/main" id="{C5309DF9-3019-33A5-0BC1-CF5A4059893D}"/>
              </a:ext>
            </a:extLst>
          </p:cNvPr>
          <p:cNvGraphicFramePr/>
          <p:nvPr>
            <p:extLst>
              <p:ext uri="{D42A27DB-BD31-4B8C-83A1-F6EECF244321}">
                <p14:modId xmlns:p14="http://schemas.microsoft.com/office/powerpoint/2010/main" val="994437686"/>
              </p:ext>
            </p:extLst>
          </p:nvPr>
        </p:nvGraphicFramePr>
        <p:xfrm>
          <a:off x="2701139" y="1444920"/>
          <a:ext cx="6789721" cy="452648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80324FE-0D1A-E3AB-387A-FE02981E2503}"/>
              </a:ext>
            </a:extLst>
          </p:cNvPr>
          <p:cNvSpPr/>
          <p:nvPr/>
        </p:nvSpPr>
        <p:spPr>
          <a:xfrm>
            <a:off x="986367" y="277301"/>
            <a:ext cx="10219266"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Does your Program Maintain Records of Past Projects, Clients and Student Participation?</a:t>
            </a:r>
          </a:p>
        </p:txBody>
      </p:sp>
      <p:sp>
        <p:nvSpPr>
          <p:cNvPr id="3" name="Rectangle 2">
            <a:extLst>
              <a:ext uri="{FF2B5EF4-FFF2-40B4-BE49-F238E27FC236}">
                <a16:creationId xmlns:a16="http://schemas.microsoft.com/office/drawing/2014/main" id="{28DA790B-439A-018F-4C28-E6EEC65A7276}"/>
              </a:ext>
            </a:extLst>
          </p:cNvPr>
          <p:cNvSpPr/>
          <p:nvPr/>
        </p:nvSpPr>
        <p:spPr>
          <a:xfrm>
            <a:off x="8424126" y="2657878"/>
            <a:ext cx="324366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solidFill>
                  <a:srgbClr val="96BA65"/>
                </a:solidFill>
                <a:uLnTx/>
                <a:uFillTx/>
                <a:latin typeface="Gotham"/>
                <a:ea typeface="+mn-ea"/>
                <a:cs typeface="+mn-cs"/>
              </a:rPr>
              <a:t>+4 pts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294E73"/>
                </a:solidFill>
                <a:uLnTx/>
                <a:uFillTx/>
                <a:latin typeface="Gotham"/>
                <a:ea typeface="+mn-ea"/>
                <a:cs typeface="+mn-cs"/>
              </a:rPr>
              <a:t>Maintain at least partial records</a:t>
            </a:r>
            <a:endParaRPr lang="en-US" sz="3600" cap="none" spc="0" dirty="0">
              <a:ln/>
              <a:solidFill>
                <a:srgbClr val="294E73"/>
              </a:solidFill>
            </a:endParaRPr>
          </a:p>
        </p:txBody>
      </p:sp>
      <p:sp>
        <p:nvSpPr>
          <p:cNvPr id="4" name="TextBox 3">
            <a:extLst>
              <a:ext uri="{FF2B5EF4-FFF2-40B4-BE49-F238E27FC236}">
                <a16:creationId xmlns:a16="http://schemas.microsoft.com/office/drawing/2014/main" id="{5D182F45-C848-4A3E-AD04-35DC317FCB44}"/>
              </a:ext>
            </a:extLst>
          </p:cNvPr>
          <p:cNvSpPr txBox="1"/>
          <p:nvPr/>
        </p:nvSpPr>
        <p:spPr>
          <a:xfrm>
            <a:off x="8794820" y="2196213"/>
            <a:ext cx="2502277" cy="461665"/>
          </a:xfrm>
          <a:prstGeom prst="rect">
            <a:avLst/>
          </a:prstGeom>
          <a:noFill/>
        </p:spPr>
        <p:txBody>
          <a:bodyPr wrap="square">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Year over Year</a:t>
            </a:r>
            <a:endParaRPr lang="en-US" sz="2400" dirty="0"/>
          </a:p>
        </p:txBody>
      </p:sp>
    </p:spTree>
    <p:extLst>
      <p:ext uri="{BB962C8B-B14F-4D97-AF65-F5344CB8AC3E}">
        <p14:creationId xmlns:p14="http://schemas.microsoft.com/office/powerpoint/2010/main" val="405337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65F281C-E4F4-47BA-BC3D-67EB0E09D6BD}"/>
              </a:ext>
            </a:extLst>
          </p:cNvPr>
          <p:cNvGraphicFramePr/>
          <p:nvPr>
            <p:extLst>
              <p:ext uri="{D42A27DB-BD31-4B8C-83A1-F6EECF244321}">
                <p14:modId xmlns:p14="http://schemas.microsoft.com/office/powerpoint/2010/main" val="4165875312"/>
              </p:ext>
            </p:extLst>
          </p:nvPr>
        </p:nvGraphicFramePr>
        <p:xfrm>
          <a:off x="1498479" y="1363185"/>
          <a:ext cx="9195042" cy="457852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1CCBBFF-74EB-492A-B628-DC05F8C3C82D}"/>
              </a:ext>
            </a:extLst>
          </p:cNvPr>
          <p:cNvSpPr/>
          <p:nvPr/>
        </p:nvSpPr>
        <p:spPr>
          <a:xfrm>
            <a:off x="986367" y="277301"/>
            <a:ext cx="10219266"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Does your Program Maintain Records of Past Projects, Clients and Student Participation? By Discipline</a:t>
            </a:r>
          </a:p>
        </p:txBody>
      </p:sp>
      <p:sp>
        <p:nvSpPr>
          <p:cNvPr id="6" name="TextBox 5">
            <a:extLst>
              <a:ext uri="{FF2B5EF4-FFF2-40B4-BE49-F238E27FC236}">
                <a16:creationId xmlns:a16="http://schemas.microsoft.com/office/drawing/2014/main" id="{55B5FE18-D399-477E-92B5-7EFE351EED7B}"/>
              </a:ext>
            </a:extLst>
          </p:cNvPr>
          <p:cNvSpPr txBox="1"/>
          <p:nvPr/>
        </p:nvSpPr>
        <p:spPr>
          <a:xfrm>
            <a:off x="9548707" y="5934988"/>
            <a:ext cx="881149" cy="276999"/>
          </a:xfrm>
          <a:prstGeom prst="rect">
            <a:avLst/>
          </a:prstGeom>
          <a:noFill/>
        </p:spPr>
        <p:txBody>
          <a:bodyPr wrap="square" rtlCol="0">
            <a:spAutoFit/>
          </a:bodyPr>
          <a:lstStyle/>
          <a:p>
            <a:r>
              <a:rPr lang="en-US" sz="1200" dirty="0"/>
              <a:t>n: 87</a:t>
            </a:r>
          </a:p>
        </p:txBody>
      </p:sp>
    </p:spTree>
    <p:extLst>
      <p:ext uri="{BB962C8B-B14F-4D97-AF65-F5344CB8AC3E}">
        <p14:creationId xmlns:p14="http://schemas.microsoft.com/office/powerpoint/2010/main" val="375357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A80DA0-5983-0355-5502-58B5AD91257E}"/>
              </a:ext>
            </a:extLst>
          </p:cNvPr>
          <p:cNvSpPr/>
          <p:nvPr/>
        </p:nvSpPr>
        <p:spPr>
          <a:xfrm>
            <a:off x="2784024" y="246975"/>
            <a:ext cx="6623993" cy="954107"/>
          </a:xfrm>
          <a:prstGeom prst="rect">
            <a:avLst/>
          </a:prstGeom>
        </p:spPr>
        <p:txBody>
          <a:bodyPr wrap="non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What are Your Biggest Challenges? </a:t>
            </a:r>
          </a:p>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Key Themes from 70 Responses</a:t>
            </a:r>
          </a:p>
        </p:txBody>
      </p:sp>
      <p:sp>
        <p:nvSpPr>
          <p:cNvPr id="8" name="TextBox 7">
            <a:extLst>
              <a:ext uri="{FF2B5EF4-FFF2-40B4-BE49-F238E27FC236}">
                <a16:creationId xmlns:a16="http://schemas.microsoft.com/office/drawing/2014/main" id="{564E5844-86BC-29D9-7EA6-7856927A2C5C}"/>
              </a:ext>
            </a:extLst>
          </p:cNvPr>
          <p:cNvSpPr txBox="1"/>
          <p:nvPr/>
        </p:nvSpPr>
        <p:spPr>
          <a:xfrm>
            <a:off x="1123406" y="1339448"/>
            <a:ext cx="9945188" cy="44012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ln/>
                <a:solidFill>
                  <a:srgbClr val="294E73"/>
                </a:solidFill>
                <a:latin typeface="Gotham"/>
              </a:rPr>
              <a:t>Sourcing Projects</a:t>
            </a:r>
          </a:p>
          <a:p>
            <a:pPr marL="914400" lvl="1" indent="-457200">
              <a:buFont typeface="Arial" panose="020B0604020202020204" pitchFamily="34" charset="0"/>
              <a:buChar char="•"/>
              <a:defRPr/>
            </a:pPr>
            <a:r>
              <a:rPr kumimoji="0" lang="en-US" sz="2000" i="0" strike="noStrike" kern="1200" cap="none" spc="0" normalizeH="0" baseline="0" noProof="0" dirty="0">
                <a:ln/>
                <a:solidFill>
                  <a:srgbClr val="294E73"/>
                </a:solidFill>
                <a:uLnTx/>
                <a:uFillTx/>
                <a:latin typeface="Gotham"/>
                <a:ea typeface="+mn-ea"/>
                <a:cs typeface="+mn-cs"/>
              </a:rPr>
              <a:t>Matching company demand with interesting and stimulating projects for students, collecting project sponsorship fees, matching sponsor needs to academic timeline. Having well-defined projects.</a:t>
            </a:r>
            <a:endParaRPr kumimoji="0" lang="en-US" sz="2000" i="0" strike="noStrike" kern="1200" cap="none" spc="0" normalizeH="0" baseline="0" noProof="0" dirty="0">
              <a:ln/>
              <a:solidFill>
                <a:srgbClr val="294E73"/>
              </a:solidFill>
              <a:uLnTx/>
              <a:uFillTx/>
              <a:latin typeface="Gotham"/>
            </a:endParaRPr>
          </a:p>
          <a:p>
            <a:pPr marL="457200" indent="-457200">
              <a:buFont typeface="+mj-lt"/>
              <a:buAutoNum type="arabicPeriod"/>
              <a:defRPr/>
            </a:pPr>
            <a:endParaRPr lang="en-US" sz="2400" dirty="0">
              <a:ln/>
              <a:solidFill>
                <a:srgbClr val="96BA65"/>
              </a:solidFill>
              <a:effectLst>
                <a:outerShdw blurRad="38100" dist="19050" dir="2700000" algn="tl" rotWithShape="0">
                  <a:srgbClr val="294E73">
                    <a:lumMod val="50000"/>
                    <a:alpha val="40000"/>
                  </a:srgbClr>
                </a:outerShdw>
              </a:effectLst>
              <a:latin typeface="Gotham"/>
            </a:endParaRPr>
          </a:p>
          <a:p>
            <a:pPr marL="457200" indent="-457200">
              <a:buFont typeface="+mj-lt"/>
              <a:buAutoNum type="arabicPeriod"/>
              <a:defRPr/>
            </a:pPr>
            <a:r>
              <a:rPr lang="en-US" sz="2400" b="1" dirty="0">
                <a:ln/>
                <a:solidFill>
                  <a:srgbClr val="96BA65"/>
                </a:solidFill>
                <a:latin typeface="Gotham"/>
              </a:rPr>
              <a:t>Client and Student Communication</a:t>
            </a:r>
          </a:p>
          <a:p>
            <a:pPr marL="914400" lvl="1" indent="-457200">
              <a:buFont typeface="Arial" panose="020B0604020202020204" pitchFamily="34" charset="0"/>
              <a:buChar char="•"/>
              <a:defRPr/>
            </a:pPr>
            <a:r>
              <a:rPr lang="en-US" sz="2000" dirty="0">
                <a:ln/>
                <a:solidFill>
                  <a:srgbClr val="96BA65"/>
                </a:solidFill>
                <a:latin typeface="Gotham"/>
              </a:rPr>
              <a:t>Maintaining a tight connection between project clients and students with regular communication and keeping clients engaged.</a:t>
            </a:r>
          </a:p>
          <a:p>
            <a:pPr marL="914400" lvl="1" indent="-457200">
              <a:buFont typeface="Arial" panose="020B0604020202020204" pitchFamily="34" charset="0"/>
              <a:buChar char="•"/>
              <a:defRPr/>
            </a:pPr>
            <a:endParaRPr lang="en-US" sz="2400" dirty="0">
              <a:ln/>
              <a:solidFill>
                <a:srgbClr val="96BA65"/>
              </a:solidFill>
              <a:latin typeface="Gotham"/>
            </a:endParaRPr>
          </a:p>
          <a:p>
            <a:pPr marL="457200" indent="-457200">
              <a:buFont typeface="+mj-lt"/>
              <a:buAutoNum type="arabicPeriod"/>
              <a:defRPr/>
            </a:pPr>
            <a:r>
              <a:rPr lang="en-US" sz="2400" b="1" dirty="0">
                <a:ln/>
                <a:solidFill>
                  <a:srgbClr val="294E73"/>
                </a:solidFill>
                <a:latin typeface="Gotham"/>
              </a:rPr>
              <a:t>Student Engagement</a:t>
            </a:r>
          </a:p>
          <a:p>
            <a:pPr marL="914400" lvl="1" indent="-457200">
              <a:buFont typeface="Arial" panose="020B0604020202020204" pitchFamily="34" charset="0"/>
              <a:buChar char="•"/>
              <a:defRPr/>
            </a:pPr>
            <a:r>
              <a:rPr lang="en-US" sz="2000" dirty="0">
                <a:ln/>
                <a:solidFill>
                  <a:srgbClr val="294E73"/>
                </a:solidFill>
                <a:latin typeface="Gotham"/>
              </a:rPr>
              <a:t>Recruiting students, keeping them engaged, managing team dynamics, student performance, lack of motivation, affecting quality control without diminishing student learning</a:t>
            </a:r>
          </a:p>
        </p:txBody>
      </p:sp>
      <p:sp>
        <p:nvSpPr>
          <p:cNvPr id="2" name="TextBox 1">
            <a:extLst>
              <a:ext uri="{FF2B5EF4-FFF2-40B4-BE49-F238E27FC236}">
                <a16:creationId xmlns:a16="http://schemas.microsoft.com/office/drawing/2014/main" id="{99DEB206-E3DB-3D03-9DEA-B0BE6BE03F65}"/>
              </a:ext>
            </a:extLst>
          </p:cNvPr>
          <p:cNvSpPr txBox="1"/>
          <p:nvPr/>
        </p:nvSpPr>
        <p:spPr>
          <a:xfrm>
            <a:off x="8274594" y="5879019"/>
            <a:ext cx="2794000" cy="307777"/>
          </a:xfrm>
          <a:prstGeom prst="rect">
            <a:avLst/>
          </a:prstGeom>
          <a:solidFill>
            <a:schemeClr val="tx1"/>
          </a:solidFill>
        </p:spPr>
        <p:txBody>
          <a:bodyPr wrap="square" rtlCol="0">
            <a:spAutoFit/>
          </a:bodyPr>
          <a:lstStyle/>
          <a:p>
            <a:r>
              <a:rPr lang="en-US" sz="1400" dirty="0">
                <a:solidFill>
                  <a:schemeClr val="bg1"/>
                </a:solidFill>
              </a:rPr>
              <a:t>Full responses in addendum</a:t>
            </a:r>
          </a:p>
        </p:txBody>
      </p:sp>
    </p:spTree>
    <p:extLst>
      <p:ext uri="{BB962C8B-B14F-4D97-AF65-F5344CB8AC3E}">
        <p14:creationId xmlns:p14="http://schemas.microsoft.com/office/powerpoint/2010/main" val="263799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E1591-F78C-4E79-86C7-FDCA185CAF7B}"/>
              </a:ext>
            </a:extLst>
          </p:cNvPr>
          <p:cNvSpPr/>
          <p:nvPr/>
        </p:nvSpPr>
        <p:spPr>
          <a:xfrm>
            <a:off x="6572115" y="1788443"/>
            <a:ext cx="4605368" cy="3600986"/>
          </a:xfrm>
          <a:prstGeom prst="rect">
            <a:avLst/>
          </a:prstGeom>
          <a:noFill/>
        </p:spPr>
        <p:txBody>
          <a:bodyPr wrap="square" lIns="91440" tIns="45720" rIns="91440" bIns="45720">
            <a:spAutoFit/>
          </a:bodyPr>
          <a:lstStyle/>
          <a:p>
            <a:pPr algn="ctr"/>
            <a:r>
              <a:rPr lang="en-US" sz="6000" b="1" dirty="0">
                <a:ln/>
                <a:pattFill prst="dkUpDiag">
                  <a:fgClr>
                    <a:schemeClr val="bg1">
                      <a:lumMod val="50000"/>
                    </a:schemeClr>
                  </a:fgClr>
                  <a:bgClr>
                    <a:schemeClr val="tx1">
                      <a:lumMod val="75000"/>
                      <a:lumOff val="25000"/>
                    </a:schemeClr>
                  </a:bgClr>
                </a:pattFill>
              </a:rPr>
              <a:t>93</a:t>
            </a:r>
            <a:r>
              <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p>
          <a:p>
            <a:pPr algn="ctr"/>
            <a:r>
              <a:rPr lang="en-US" sz="3600" dirty="0">
                <a:ln/>
                <a:pattFill prst="dkUpDiag">
                  <a:fgClr>
                    <a:schemeClr val="bg1">
                      <a:lumMod val="50000"/>
                    </a:schemeClr>
                  </a:fgClr>
                  <a:bgClr>
                    <a:schemeClr val="tx1">
                      <a:lumMod val="75000"/>
                      <a:lumOff val="25000"/>
                    </a:schemeClr>
                  </a:bgClr>
                </a:pattFill>
              </a:rPr>
              <a:t>Participants</a:t>
            </a:r>
            <a:endParaRPr lang="en-US" sz="5400" cap="none" spc="0" dirty="0">
              <a:ln/>
              <a:pattFill prst="dkUpDiag">
                <a:fgClr>
                  <a:schemeClr val="bg1">
                    <a:lumMod val="50000"/>
                  </a:schemeClr>
                </a:fgClr>
                <a:bgClr>
                  <a:schemeClr val="tx1">
                    <a:lumMod val="75000"/>
                    <a:lumOff val="25000"/>
                  </a:schemeClr>
                </a:bgClr>
              </a:pattFill>
            </a:endParaRPr>
          </a:p>
          <a:p>
            <a:pPr algn="ctr"/>
            <a:r>
              <a:rPr lang="en-US" sz="6000" b="1" dirty="0">
                <a:ln/>
                <a:pattFill prst="dkUpDiag">
                  <a:fgClr>
                    <a:schemeClr val="bg1">
                      <a:lumMod val="50000"/>
                    </a:schemeClr>
                  </a:fgClr>
                  <a:bgClr>
                    <a:schemeClr val="tx1">
                      <a:lumMod val="75000"/>
                      <a:lumOff val="25000"/>
                    </a:schemeClr>
                  </a:bgClr>
                </a:pattFill>
              </a:rPr>
              <a:t>82%</a:t>
            </a:r>
            <a:r>
              <a:rPr lang="en-US" sz="6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p>
          <a:p>
            <a:pPr algn="ctr"/>
            <a:r>
              <a:rPr lang="en-US" sz="3600" dirty="0">
                <a:ln/>
                <a:pattFill prst="dkUpDiag">
                  <a:fgClr>
                    <a:schemeClr val="bg1">
                      <a:lumMod val="50000"/>
                    </a:schemeClr>
                  </a:fgClr>
                  <a:bgClr>
                    <a:schemeClr val="tx1">
                      <a:lumMod val="75000"/>
                      <a:lumOff val="25000"/>
                    </a:schemeClr>
                  </a:bgClr>
                </a:pattFill>
              </a:rPr>
              <a:t>Directly Involved with Experiential</a:t>
            </a:r>
            <a:endParaRPr lang="en-US" sz="5400" cap="none" spc="0" dirty="0">
              <a:ln/>
              <a:pattFill prst="dkUpDiag">
                <a:fgClr>
                  <a:schemeClr val="bg1">
                    <a:lumMod val="50000"/>
                  </a:schemeClr>
                </a:fgClr>
                <a:bgClr>
                  <a:schemeClr val="tx1">
                    <a:lumMod val="75000"/>
                    <a:lumOff val="25000"/>
                  </a:schemeClr>
                </a:bgClr>
              </a:pattFill>
            </a:endParaRPr>
          </a:p>
        </p:txBody>
      </p:sp>
      <p:sp>
        <p:nvSpPr>
          <p:cNvPr id="3" name="Rectangle 2">
            <a:extLst>
              <a:ext uri="{FF2B5EF4-FFF2-40B4-BE49-F238E27FC236}">
                <a16:creationId xmlns:a16="http://schemas.microsoft.com/office/drawing/2014/main" id="{6D6CB8AE-78C5-4C9E-8474-A88FCA8CC55E}"/>
              </a:ext>
            </a:extLst>
          </p:cNvPr>
          <p:cNvSpPr/>
          <p:nvPr/>
        </p:nvSpPr>
        <p:spPr>
          <a:xfrm>
            <a:off x="3048000" y="312895"/>
            <a:ext cx="6096000" cy="523220"/>
          </a:xfrm>
          <a:prstGeom prst="rect">
            <a:avLst/>
          </a:prstGeom>
        </p:spPr>
        <p:txBody>
          <a:bodyPr>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2024 Survey Participants</a:t>
            </a:r>
          </a:p>
        </p:txBody>
      </p:sp>
      <p:graphicFrame>
        <p:nvGraphicFramePr>
          <p:cNvPr id="5" name="Chart 4">
            <a:extLst>
              <a:ext uri="{FF2B5EF4-FFF2-40B4-BE49-F238E27FC236}">
                <a16:creationId xmlns:a16="http://schemas.microsoft.com/office/drawing/2014/main" id="{821A31DF-8F95-CCE7-412A-6C8CA6588625}"/>
              </a:ext>
            </a:extLst>
          </p:cNvPr>
          <p:cNvGraphicFramePr/>
          <p:nvPr>
            <p:extLst>
              <p:ext uri="{D42A27DB-BD31-4B8C-83A1-F6EECF244321}">
                <p14:modId xmlns:p14="http://schemas.microsoft.com/office/powerpoint/2010/main" val="244908859"/>
              </p:ext>
            </p:extLst>
          </p:nvPr>
        </p:nvGraphicFramePr>
        <p:xfrm>
          <a:off x="396240" y="1331301"/>
          <a:ext cx="6772907" cy="4515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479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A80DA0-5983-0355-5502-58B5AD91257E}"/>
              </a:ext>
            </a:extLst>
          </p:cNvPr>
          <p:cNvSpPr/>
          <p:nvPr/>
        </p:nvSpPr>
        <p:spPr>
          <a:xfrm>
            <a:off x="2300761" y="246975"/>
            <a:ext cx="7590539" cy="954107"/>
          </a:xfrm>
          <a:prstGeom prst="rect">
            <a:avLst/>
          </a:prstGeom>
        </p:spPr>
        <p:txBody>
          <a:bodyPr wrap="non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One Piece of Advice You Want to Share? </a:t>
            </a:r>
          </a:p>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Key Themes from 69 Responses</a:t>
            </a:r>
          </a:p>
        </p:txBody>
      </p:sp>
      <p:sp>
        <p:nvSpPr>
          <p:cNvPr id="8" name="TextBox 7">
            <a:extLst>
              <a:ext uri="{FF2B5EF4-FFF2-40B4-BE49-F238E27FC236}">
                <a16:creationId xmlns:a16="http://schemas.microsoft.com/office/drawing/2014/main" id="{564E5844-86BC-29D9-7EA6-7856927A2C5C}"/>
              </a:ext>
            </a:extLst>
          </p:cNvPr>
          <p:cNvSpPr txBox="1"/>
          <p:nvPr/>
        </p:nvSpPr>
        <p:spPr>
          <a:xfrm>
            <a:off x="1123406" y="1339448"/>
            <a:ext cx="9945188" cy="470898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ln/>
                <a:solidFill>
                  <a:srgbClr val="294E73"/>
                </a:solidFill>
                <a:latin typeface="Gotham"/>
              </a:rPr>
              <a:t>Collaboration and Partnerships</a:t>
            </a:r>
          </a:p>
          <a:p>
            <a:pPr marL="914400" lvl="1" indent="-457200">
              <a:buFont typeface="Arial" panose="020B0604020202020204" pitchFamily="34" charset="0"/>
              <a:buChar char="•"/>
              <a:defRPr/>
            </a:pPr>
            <a:r>
              <a:rPr kumimoji="0" lang="en-US" sz="2000" i="0" strike="noStrike" kern="1200" cap="none" spc="0" normalizeH="0" baseline="0" noProof="0" dirty="0">
                <a:ln/>
                <a:solidFill>
                  <a:srgbClr val="294E73"/>
                </a:solidFill>
                <a:uLnTx/>
                <a:uFillTx/>
                <a:latin typeface="Gotham"/>
                <a:ea typeface="+mn-ea"/>
                <a:cs typeface="+mn-cs"/>
              </a:rPr>
              <a:t>Building strong relationships with industry partners and alumni is crucial for project sourcing, mentorship, and program success.</a:t>
            </a:r>
          </a:p>
          <a:p>
            <a:pPr lvl="1">
              <a:defRPr/>
            </a:pPr>
            <a:endParaRPr lang="en-US" sz="2400" dirty="0">
              <a:ln/>
              <a:solidFill>
                <a:srgbClr val="96BA65"/>
              </a:solidFill>
              <a:latin typeface="Gotham"/>
            </a:endParaRPr>
          </a:p>
          <a:p>
            <a:pPr marL="457200" indent="-457200">
              <a:buFont typeface="+mj-lt"/>
              <a:buAutoNum type="arabicPeriod"/>
              <a:defRPr/>
            </a:pPr>
            <a:r>
              <a:rPr lang="en-US" sz="2400" b="1" dirty="0">
                <a:ln/>
                <a:solidFill>
                  <a:srgbClr val="96BA65"/>
                </a:solidFill>
                <a:latin typeface="Gotham"/>
              </a:rPr>
              <a:t>Structure and Planning</a:t>
            </a:r>
          </a:p>
          <a:p>
            <a:pPr marL="914400" lvl="1" indent="-457200">
              <a:buFont typeface="Arial" panose="020B0604020202020204" pitchFamily="34" charset="0"/>
              <a:buChar char="•"/>
              <a:defRPr/>
            </a:pPr>
            <a:r>
              <a:rPr lang="en-US" sz="2000" dirty="0">
                <a:ln/>
                <a:solidFill>
                  <a:srgbClr val="294E73"/>
                </a:solidFill>
                <a:latin typeface="Gotham"/>
              </a:rPr>
              <a:t>Clearly defined processes, expectations, and learning objectives are essential for program success. Careful project scoping ensures alignment with program goals and student learning outcomes.</a:t>
            </a:r>
          </a:p>
          <a:p>
            <a:pPr marL="457200" indent="-457200">
              <a:buFont typeface="+mj-lt"/>
              <a:buAutoNum type="arabicPeriod"/>
              <a:defRPr/>
            </a:pPr>
            <a:endParaRPr lang="en-US" sz="2400" dirty="0">
              <a:ln/>
              <a:solidFill>
                <a:srgbClr val="294E73"/>
              </a:solidFill>
              <a:effectLst>
                <a:outerShdw blurRad="38100" dist="19050" dir="2700000" algn="tl" rotWithShape="0">
                  <a:srgbClr val="294E73">
                    <a:lumMod val="50000"/>
                    <a:alpha val="40000"/>
                  </a:srgbClr>
                </a:outerShdw>
              </a:effectLst>
              <a:latin typeface="Gotham"/>
            </a:endParaRPr>
          </a:p>
          <a:p>
            <a:pPr marL="457200" indent="-457200">
              <a:buFont typeface="+mj-lt"/>
              <a:buAutoNum type="arabicPeriod"/>
              <a:defRPr/>
            </a:pPr>
            <a:r>
              <a:rPr lang="en-US" sz="2400" b="1" dirty="0">
                <a:ln/>
                <a:solidFill>
                  <a:srgbClr val="294E73"/>
                </a:solidFill>
                <a:latin typeface="Gotham"/>
              </a:rPr>
              <a:t>Resources are Needed</a:t>
            </a:r>
          </a:p>
          <a:p>
            <a:pPr marL="914400" lvl="1" indent="-457200">
              <a:buFont typeface="Arial" panose="020B0604020202020204" pitchFamily="34" charset="0"/>
              <a:buChar char="•"/>
              <a:defRPr/>
            </a:pPr>
            <a:r>
              <a:rPr lang="en-US" sz="2000" dirty="0">
                <a:ln/>
                <a:solidFill>
                  <a:srgbClr val="294E73"/>
                </a:solidFill>
                <a:latin typeface="Gotham"/>
              </a:rPr>
              <a:t>Faculty with industry experience to teach these projects, dedicated team and tools to organize these programs and maintain a strong pipeline of projects. Hire industry professionals to help where you can.</a:t>
            </a:r>
          </a:p>
        </p:txBody>
      </p:sp>
      <p:sp>
        <p:nvSpPr>
          <p:cNvPr id="2" name="TextBox 1">
            <a:extLst>
              <a:ext uri="{FF2B5EF4-FFF2-40B4-BE49-F238E27FC236}">
                <a16:creationId xmlns:a16="http://schemas.microsoft.com/office/drawing/2014/main" id="{6E4654C3-A2BA-EE82-A1F9-FF699A2F7474}"/>
              </a:ext>
            </a:extLst>
          </p:cNvPr>
          <p:cNvSpPr txBox="1"/>
          <p:nvPr/>
        </p:nvSpPr>
        <p:spPr>
          <a:xfrm>
            <a:off x="8274594" y="5879019"/>
            <a:ext cx="2794000" cy="307777"/>
          </a:xfrm>
          <a:prstGeom prst="rect">
            <a:avLst/>
          </a:prstGeom>
          <a:solidFill>
            <a:schemeClr val="tx1"/>
          </a:solidFill>
        </p:spPr>
        <p:txBody>
          <a:bodyPr wrap="square" rtlCol="0">
            <a:spAutoFit/>
          </a:bodyPr>
          <a:lstStyle/>
          <a:p>
            <a:r>
              <a:rPr lang="en-US" sz="1400" dirty="0">
                <a:solidFill>
                  <a:schemeClr val="bg1"/>
                </a:solidFill>
              </a:rPr>
              <a:t>Full responses in addendum</a:t>
            </a:r>
          </a:p>
        </p:txBody>
      </p:sp>
    </p:spTree>
    <p:extLst>
      <p:ext uri="{BB962C8B-B14F-4D97-AF65-F5344CB8AC3E}">
        <p14:creationId xmlns:p14="http://schemas.microsoft.com/office/powerpoint/2010/main" val="2094162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36689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2BDD4-34E1-99B1-2AAB-11E9F32823F2}"/>
              </a:ext>
            </a:extLst>
          </p:cNvPr>
          <p:cNvSpPr>
            <a:spLocks noGrp="1"/>
          </p:cNvSpPr>
          <p:nvPr>
            <p:ph type="ctrTitle"/>
          </p:nvPr>
        </p:nvSpPr>
        <p:spPr>
          <a:xfrm>
            <a:off x="1196050" y="1724575"/>
            <a:ext cx="9799899" cy="2916873"/>
          </a:xfrm>
          <a:noFill/>
        </p:spPr>
        <p:txBody>
          <a:bodyPr>
            <a:normAutofit fontScale="90000"/>
          </a:bodyPr>
          <a:lstStyle/>
          <a:p>
            <a:r>
              <a:rPr lang="en-US" sz="9600" b="1" dirty="0">
                <a:solidFill>
                  <a:srgbClr val="294E73"/>
                </a:solidFill>
              </a:rPr>
              <a:t>2024</a:t>
            </a:r>
            <a:br>
              <a:rPr lang="en-US" sz="8000" dirty="0">
                <a:solidFill>
                  <a:schemeClr val="bg1"/>
                </a:solidFill>
              </a:rPr>
            </a:br>
            <a:r>
              <a:rPr lang="en-US" sz="5400" dirty="0">
                <a:solidFill>
                  <a:schemeClr val="bg1"/>
                </a:solidFill>
              </a:rPr>
              <a:t>Experiential Learning Benchmark Report</a:t>
            </a:r>
            <a:br>
              <a:rPr lang="en-US" sz="5400" dirty="0">
                <a:solidFill>
                  <a:schemeClr val="bg1"/>
                </a:solidFill>
              </a:rPr>
            </a:br>
            <a:br>
              <a:rPr lang="en-US" sz="5400" dirty="0">
                <a:solidFill>
                  <a:schemeClr val="bg1"/>
                </a:solidFill>
              </a:rPr>
            </a:br>
            <a:r>
              <a:rPr lang="en-US" sz="3100" dirty="0">
                <a:solidFill>
                  <a:schemeClr val="bg1"/>
                </a:solidFill>
                <a:latin typeface="Times New Roman" panose="02020603050405020304" pitchFamily="18" charset="0"/>
                <a:cs typeface="Times New Roman" panose="02020603050405020304" pitchFamily="18" charset="0"/>
              </a:rPr>
              <a:t>Presented by</a:t>
            </a:r>
            <a:endParaRPr lang="en-US" sz="5400" dirty="0">
              <a:solidFill>
                <a:schemeClr val="bg1"/>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C88C008E-3262-656A-A24D-1BC3468486B6}"/>
              </a:ext>
            </a:extLst>
          </p:cNvPr>
          <p:cNvGrpSpPr/>
          <p:nvPr/>
        </p:nvGrpSpPr>
        <p:grpSpPr>
          <a:xfrm>
            <a:off x="1654053" y="4604807"/>
            <a:ext cx="8883895" cy="1436314"/>
            <a:chOff x="1654053" y="4786175"/>
            <a:chExt cx="8883895" cy="1436314"/>
          </a:xfrm>
        </p:grpSpPr>
        <p:pic>
          <p:nvPicPr>
            <p:cNvPr id="8" name="Picture 7">
              <a:extLst>
                <a:ext uri="{FF2B5EF4-FFF2-40B4-BE49-F238E27FC236}">
                  <a16:creationId xmlns:a16="http://schemas.microsoft.com/office/drawing/2014/main" id="{98DBB453-14E1-865A-E86A-943EE09F60FC}"/>
                </a:ext>
              </a:extLst>
            </p:cNvPr>
            <p:cNvPicPr>
              <a:picLocks noChangeAspect="1"/>
            </p:cNvPicPr>
            <p:nvPr/>
          </p:nvPicPr>
          <p:blipFill>
            <a:blip r:embed="rId2">
              <a:extLst>
                <a:ext uri="{28A0092B-C50C-407E-A947-70E740481C1C}">
                  <a14:useLocalDpi xmlns:a14="http://schemas.microsoft.com/office/drawing/2010/main" val="0"/>
                </a:ext>
              </a:extLst>
            </a:blip>
            <a:srcRect t="17339" b="18285"/>
            <a:stretch/>
          </p:blipFill>
          <p:spPr>
            <a:xfrm>
              <a:off x="1654053" y="5190240"/>
              <a:ext cx="3867332" cy="914401"/>
            </a:xfrm>
            <a:prstGeom prst="rect">
              <a:avLst/>
            </a:prstGeom>
          </p:spPr>
        </p:pic>
        <p:pic>
          <p:nvPicPr>
            <p:cNvPr id="9" name="Picture 8">
              <a:extLst>
                <a:ext uri="{FF2B5EF4-FFF2-40B4-BE49-F238E27FC236}">
                  <a16:creationId xmlns:a16="http://schemas.microsoft.com/office/drawing/2014/main" id="{620B8F2A-A60D-A4F5-1B94-1F1E9C066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73" y="4786175"/>
              <a:ext cx="3013275" cy="1102858"/>
            </a:xfrm>
            <a:prstGeom prst="rect">
              <a:avLst/>
            </a:prstGeom>
          </p:spPr>
        </p:pic>
        <p:grpSp>
          <p:nvGrpSpPr>
            <p:cNvPr id="10" name="Group 9">
              <a:extLst>
                <a:ext uri="{FF2B5EF4-FFF2-40B4-BE49-F238E27FC236}">
                  <a16:creationId xmlns:a16="http://schemas.microsoft.com/office/drawing/2014/main" id="{99110CC6-0066-BE88-BE43-8B962D47D0CC}"/>
                </a:ext>
              </a:extLst>
            </p:cNvPr>
            <p:cNvGrpSpPr/>
            <p:nvPr/>
          </p:nvGrpSpPr>
          <p:grpSpPr>
            <a:xfrm>
              <a:off x="2094584" y="5853157"/>
              <a:ext cx="8374479" cy="369332"/>
              <a:chOff x="2094584" y="6015207"/>
              <a:chExt cx="8374479" cy="369332"/>
            </a:xfrm>
          </p:grpSpPr>
          <p:sp>
            <p:nvSpPr>
              <p:cNvPr id="12" name="TextBox 11">
                <a:extLst>
                  <a:ext uri="{FF2B5EF4-FFF2-40B4-BE49-F238E27FC236}">
                    <a16:creationId xmlns:a16="http://schemas.microsoft.com/office/drawing/2014/main" id="{2766684B-F195-BA64-E140-BD287E3E00CA}"/>
                  </a:ext>
                </a:extLst>
              </p:cNvPr>
              <p:cNvSpPr txBox="1"/>
              <p:nvPr/>
            </p:nvSpPr>
            <p:spPr>
              <a:xfrm>
                <a:off x="2094584" y="6015207"/>
                <a:ext cx="2986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tham"/>
                    <a:ea typeface="+mn-ea"/>
                    <a:cs typeface="+mn-cs"/>
                  </a:rPr>
                  <a:t>Edusourced.com</a:t>
                </a:r>
              </a:p>
            </p:txBody>
          </p:sp>
          <p:sp>
            <p:nvSpPr>
              <p:cNvPr id="15" name="TextBox 14">
                <a:extLst>
                  <a:ext uri="{FF2B5EF4-FFF2-40B4-BE49-F238E27FC236}">
                    <a16:creationId xmlns:a16="http://schemas.microsoft.com/office/drawing/2014/main" id="{05D26A02-A1CD-D4FE-644C-8C798BB5F3B8}"/>
                  </a:ext>
                </a:extLst>
              </p:cNvPr>
              <p:cNvSpPr txBox="1"/>
              <p:nvPr/>
            </p:nvSpPr>
            <p:spPr>
              <a:xfrm>
                <a:off x="7593556" y="6015207"/>
                <a:ext cx="28755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tham"/>
                    <a:ea typeface="+mn-ea"/>
                    <a:cs typeface="+mn-cs"/>
                  </a:rPr>
                  <a:t>getfeedbackloop.com</a:t>
                </a:r>
              </a:p>
            </p:txBody>
          </p:sp>
        </p:grpSp>
      </p:grpSp>
    </p:spTree>
    <p:extLst>
      <p:ext uri="{BB962C8B-B14F-4D97-AF65-F5344CB8AC3E}">
        <p14:creationId xmlns:p14="http://schemas.microsoft.com/office/powerpoint/2010/main" val="125752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168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257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2BDD4-34E1-99B1-2AAB-11E9F32823F2}"/>
              </a:ext>
            </a:extLst>
          </p:cNvPr>
          <p:cNvSpPr>
            <a:spLocks noGrp="1"/>
          </p:cNvSpPr>
          <p:nvPr>
            <p:ph type="ctrTitle"/>
          </p:nvPr>
        </p:nvSpPr>
        <p:spPr>
          <a:xfrm>
            <a:off x="1196050" y="1236895"/>
            <a:ext cx="9799899" cy="3177357"/>
          </a:xfrm>
          <a:noFill/>
        </p:spPr>
        <p:txBody>
          <a:bodyPr>
            <a:noAutofit/>
          </a:bodyPr>
          <a:lstStyle/>
          <a:p>
            <a:r>
              <a:rPr lang="en-US" sz="6600" b="1" dirty="0">
                <a:solidFill>
                  <a:srgbClr val="294E73"/>
                </a:solidFill>
              </a:rPr>
              <a:t>Addendum: All Written Responses</a:t>
            </a:r>
            <a:endParaRPr lang="en-US" sz="4000" dirty="0">
              <a:solidFill>
                <a:schemeClr val="bg1"/>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8DB73B39-AA5C-F41D-3F80-EFBBD6934413}"/>
              </a:ext>
            </a:extLst>
          </p:cNvPr>
          <p:cNvGrpSpPr/>
          <p:nvPr/>
        </p:nvGrpSpPr>
        <p:grpSpPr>
          <a:xfrm>
            <a:off x="1654053" y="5133425"/>
            <a:ext cx="8883895" cy="1102858"/>
            <a:chOff x="1287357" y="5133425"/>
            <a:chExt cx="8883895" cy="1102858"/>
          </a:xfrm>
        </p:grpSpPr>
        <p:pic>
          <p:nvPicPr>
            <p:cNvPr id="11" name="Picture 10">
              <a:extLst>
                <a:ext uri="{FF2B5EF4-FFF2-40B4-BE49-F238E27FC236}">
                  <a16:creationId xmlns:a16="http://schemas.microsoft.com/office/drawing/2014/main" id="{FF0FF6B8-EAAE-A7F9-13FF-88627DFF8F37}"/>
                </a:ext>
              </a:extLst>
            </p:cNvPr>
            <p:cNvPicPr>
              <a:picLocks noChangeAspect="1"/>
            </p:cNvPicPr>
            <p:nvPr/>
          </p:nvPicPr>
          <p:blipFill>
            <a:blip r:embed="rId2">
              <a:extLst>
                <a:ext uri="{28A0092B-C50C-407E-A947-70E740481C1C}">
                  <a14:useLocalDpi xmlns:a14="http://schemas.microsoft.com/office/drawing/2010/main" val="0"/>
                </a:ext>
              </a:extLst>
            </a:blip>
            <a:srcRect t="17339" b="18285"/>
            <a:stretch/>
          </p:blipFill>
          <p:spPr>
            <a:xfrm>
              <a:off x="1287357" y="5227653"/>
              <a:ext cx="3867332" cy="914401"/>
            </a:xfrm>
            <a:prstGeom prst="rect">
              <a:avLst/>
            </a:prstGeom>
          </p:spPr>
        </p:pic>
        <p:pic>
          <p:nvPicPr>
            <p:cNvPr id="13" name="Picture 12">
              <a:extLst>
                <a:ext uri="{FF2B5EF4-FFF2-40B4-BE49-F238E27FC236}">
                  <a16:creationId xmlns:a16="http://schemas.microsoft.com/office/drawing/2014/main" id="{B46C1DBC-DDF4-B017-86A6-AF2BB1113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977" y="5133425"/>
              <a:ext cx="3013275" cy="1102858"/>
            </a:xfrm>
            <a:prstGeom prst="rect">
              <a:avLst/>
            </a:prstGeom>
          </p:spPr>
        </p:pic>
      </p:grpSp>
    </p:spTree>
    <p:extLst>
      <p:ext uri="{BB962C8B-B14F-4D97-AF65-F5344CB8AC3E}">
        <p14:creationId xmlns:p14="http://schemas.microsoft.com/office/powerpoint/2010/main" val="40641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3685947690"/>
              </p:ext>
            </p:extLst>
          </p:nvPr>
        </p:nvGraphicFramePr>
        <p:xfrm>
          <a:off x="0" y="1"/>
          <a:ext cx="12192000" cy="685799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479255">
                <a:tc>
                  <a:txBody>
                    <a:bodyPr/>
                    <a:lstStyle/>
                    <a:p>
                      <a:pPr algn="ctr"/>
                      <a:r>
                        <a:rPr lang="en-US" sz="1800" b="0" dirty="0"/>
                        <a:t>One piece of advice you want to share? All Responses</a:t>
                      </a:r>
                    </a:p>
                  </a:txBody>
                  <a:tcPr anchor="ctr"/>
                </a:tc>
                <a:extLst>
                  <a:ext uri="{0D108BD9-81ED-4DB2-BD59-A6C34878D82A}">
                    <a16:rowId xmlns:a16="http://schemas.microsoft.com/office/drawing/2014/main" val="112215653"/>
                  </a:ext>
                </a:extLst>
              </a:tr>
              <a:tr h="479255">
                <a:tc>
                  <a:txBody>
                    <a:bodyPr/>
                    <a:lstStyle/>
                    <a:p>
                      <a:r>
                        <a:rPr lang="en-US" sz="1600" b="0" dirty="0"/>
                        <a:t>They are great ways to help students connect with industry</a:t>
                      </a:r>
                    </a:p>
                  </a:txBody>
                  <a:tcPr/>
                </a:tc>
                <a:extLst>
                  <a:ext uri="{0D108BD9-81ED-4DB2-BD59-A6C34878D82A}">
                    <a16:rowId xmlns:a16="http://schemas.microsoft.com/office/drawing/2014/main" val="1077788187"/>
                  </a:ext>
                </a:extLst>
              </a:tr>
              <a:tr h="479255">
                <a:tc>
                  <a:txBody>
                    <a:bodyPr/>
                    <a:lstStyle/>
                    <a:p>
                      <a:r>
                        <a:rPr lang="en-US" sz="1600" dirty="0"/>
                        <a:t>Plan for multiple sources of project acquisition</a:t>
                      </a:r>
                    </a:p>
                  </a:txBody>
                  <a:tcPr/>
                </a:tc>
                <a:extLst>
                  <a:ext uri="{0D108BD9-81ED-4DB2-BD59-A6C34878D82A}">
                    <a16:rowId xmlns:a16="http://schemas.microsoft.com/office/drawing/2014/main" val="2246807055"/>
                  </a:ext>
                </a:extLst>
              </a:tr>
              <a:tr h="479255">
                <a:tc>
                  <a:txBody>
                    <a:bodyPr/>
                    <a:lstStyle/>
                    <a:p>
                      <a:r>
                        <a:rPr lang="en-US" sz="1600" dirty="0"/>
                        <a:t>Keep at it!  The work does get easier with time and the value for the students is incredible.</a:t>
                      </a:r>
                    </a:p>
                  </a:txBody>
                  <a:tcPr/>
                </a:tc>
                <a:extLst>
                  <a:ext uri="{0D108BD9-81ED-4DB2-BD59-A6C34878D82A}">
                    <a16:rowId xmlns:a16="http://schemas.microsoft.com/office/drawing/2014/main" val="3861923820"/>
                  </a:ext>
                </a:extLst>
              </a:tr>
              <a:tr h="479255">
                <a:tc>
                  <a:txBody>
                    <a:bodyPr/>
                    <a:lstStyle/>
                    <a:p>
                      <a:r>
                        <a:rPr lang="en-US" sz="1600" dirty="0"/>
                        <a:t>Scoping the projects is key to a successful experience</a:t>
                      </a:r>
                    </a:p>
                  </a:txBody>
                  <a:tcPr/>
                </a:tc>
                <a:extLst>
                  <a:ext uri="{0D108BD9-81ED-4DB2-BD59-A6C34878D82A}">
                    <a16:rowId xmlns:a16="http://schemas.microsoft.com/office/drawing/2014/main" val="3224108250"/>
                  </a:ext>
                </a:extLst>
              </a:tr>
              <a:tr h="479255">
                <a:tc>
                  <a:txBody>
                    <a:bodyPr/>
                    <a:lstStyle/>
                    <a:p>
                      <a:r>
                        <a:rPr lang="en-US" sz="1600" dirty="0"/>
                        <a:t>Get admin support</a:t>
                      </a:r>
                    </a:p>
                  </a:txBody>
                  <a:tcPr/>
                </a:tc>
                <a:extLst>
                  <a:ext uri="{0D108BD9-81ED-4DB2-BD59-A6C34878D82A}">
                    <a16:rowId xmlns:a16="http://schemas.microsoft.com/office/drawing/2014/main" val="1101748294"/>
                  </a:ext>
                </a:extLst>
              </a:tr>
              <a:tr h="479255">
                <a:tc>
                  <a:txBody>
                    <a:bodyPr/>
                    <a:lstStyle/>
                    <a:p>
                      <a:r>
                        <a:rPr lang="en-US" sz="1600" dirty="0"/>
                        <a:t>Make sure that enough resources are available</a:t>
                      </a:r>
                    </a:p>
                  </a:txBody>
                  <a:tcPr/>
                </a:tc>
                <a:extLst>
                  <a:ext uri="{0D108BD9-81ED-4DB2-BD59-A6C34878D82A}">
                    <a16:rowId xmlns:a16="http://schemas.microsoft.com/office/drawing/2014/main" val="907331378"/>
                  </a:ext>
                </a:extLst>
              </a:tr>
              <a:tr h="479255">
                <a:tc>
                  <a:txBody>
                    <a:bodyPr/>
                    <a:lstStyle/>
                    <a:p>
                      <a:r>
                        <a:rPr lang="en-US" sz="1600" dirty="0"/>
                        <a:t>Put some systems in place for how you will run it before going to deep into the process</a:t>
                      </a:r>
                    </a:p>
                  </a:txBody>
                  <a:tcPr/>
                </a:tc>
                <a:extLst>
                  <a:ext uri="{0D108BD9-81ED-4DB2-BD59-A6C34878D82A}">
                    <a16:rowId xmlns:a16="http://schemas.microsoft.com/office/drawing/2014/main" val="2992407246"/>
                  </a:ext>
                </a:extLst>
              </a:tr>
              <a:tr h="479255">
                <a:tc>
                  <a:txBody>
                    <a:bodyPr/>
                    <a:lstStyle/>
                    <a:p>
                      <a:r>
                        <a:rPr lang="en-US" sz="1600" dirty="0"/>
                        <a:t>Need faculty who have actual work experience</a:t>
                      </a:r>
                    </a:p>
                  </a:txBody>
                  <a:tcPr/>
                </a:tc>
                <a:extLst>
                  <a:ext uri="{0D108BD9-81ED-4DB2-BD59-A6C34878D82A}">
                    <a16:rowId xmlns:a16="http://schemas.microsoft.com/office/drawing/2014/main" val="2190937004"/>
                  </a:ext>
                </a:extLst>
              </a:tr>
              <a:tr h="479255">
                <a:tc>
                  <a:txBody>
                    <a:bodyPr/>
                    <a:lstStyle/>
                    <a:p>
                      <a:r>
                        <a:rPr lang="en-US" sz="1600" dirty="0"/>
                        <a:t>Define expectations clearly</a:t>
                      </a:r>
                    </a:p>
                  </a:txBody>
                  <a:tcPr/>
                </a:tc>
                <a:extLst>
                  <a:ext uri="{0D108BD9-81ED-4DB2-BD59-A6C34878D82A}">
                    <a16:rowId xmlns:a16="http://schemas.microsoft.com/office/drawing/2014/main" val="1829759774"/>
                  </a:ext>
                </a:extLst>
              </a:tr>
              <a:tr h="627679">
                <a:tc>
                  <a:txBody>
                    <a:bodyPr/>
                    <a:lstStyle/>
                    <a:p>
                      <a:r>
                        <a:rPr lang="en-US" sz="1600" dirty="0"/>
                        <a:t>Keep a good schedule. Make sure you always check announcement for any changes or important information pertaining to the programme</a:t>
                      </a:r>
                    </a:p>
                  </a:txBody>
                  <a:tcPr/>
                </a:tc>
                <a:extLst>
                  <a:ext uri="{0D108BD9-81ED-4DB2-BD59-A6C34878D82A}">
                    <a16:rowId xmlns:a16="http://schemas.microsoft.com/office/drawing/2014/main" val="2116842376"/>
                  </a:ext>
                </a:extLst>
              </a:tr>
              <a:tr h="479255">
                <a:tc>
                  <a:txBody>
                    <a:bodyPr/>
                    <a:lstStyle/>
                    <a:p>
                      <a:r>
                        <a:rPr lang="en-US" sz="1600" dirty="0"/>
                        <a:t>Keep an open mind about who can help source partner organizations! </a:t>
                      </a:r>
                    </a:p>
                  </a:txBody>
                  <a:tcPr/>
                </a:tc>
                <a:extLst>
                  <a:ext uri="{0D108BD9-81ED-4DB2-BD59-A6C34878D82A}">
                    <a16:rowId xmlns:a16="http://schemas.microsoft.com/office/drawing/2014/main" val="762261580"/>
                  </a:ext>
                </a:extLst>
              </a:tr>
              <a:tr h="479255">
                <a:tc>
                  <a:txBody>
                    <a:bodyPr/>
                    <a:lstStyle/>
                    <a:p>
                      <a:r>
                        <a:rPr lang="en-US" sz="1600" dirty="0"/>
                        <a:t>Work toward making experiential, internship, fellowship projects required.</a:t>
                      </a:r>
                    </a:p>
                  </a:txBody>
                  <a:tcPr/>
                </a:tc>
                <a:extLst>
                  <a:ext uri="{0D108BD9-81ED-4DB2-BD59-A6C34878D82A}">
                    <a16:rowId xmlns:a16="http://schemas.microsoft.com/office/drawing/2014/main" val="3323105463"/>
                  </a:ext>
                </a:extLst>
              </a:tr>
              <a:tr h="479255">
                <a:tc>
                  <a:txBody>
                    <a:bodyPr/>
                    <a:lstStyle/>
                    <a:p>
                      <a:r>
                        <a:rPr lang="en-US" sz="1600" dirty="0"/>
                        <a:t>Engage alumni network to find projects. Have dedicated staff for recruiting and program management.</a:t>
                      </a:r>
                    </a:p>
                  </a:txBody>
                  <a:tcP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14219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3340487496"/>
              </p:ext>
            </p:extLst>
          </p:nvPr>
        </p:nvGraphicFramePr>
        <p:xfrm>
          <a:off x="0" y="1"/>
          <a:ext cx="12192000" cy="6857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91320">
                <a:tc>
                  <a:txBody>
                    <a:bodyPr/>
                    <a:lstStyle/>
                    <a:p>
                      <a:pPr algn="ctr"/>
                      <a:r>
                        <a:rPr lang="en-US" sz="1800" b="0" dirty="0"/>
                        <a:t>One piece of advice you want to share? All Responses</a:t>
                      </a:r>
                    </a:p>
                  </a:txBody>
                  <a:tcPr anchor="ctr"/>
                </a:tc>
                <a:extLst>
                  <a:ext uri="{0D108BD9-81ED-4DB2-BD59-A6C34878D82A}">
                    <a16:rowId xmlns:a16="http://schemas.microsoft.com/office/drawing/2014/main" val="112215653"/>
                  </a:ext>
                </a:extLst>
              </a:tr>
              <a:tr h="358710">
                <a:tc>
                  <a:txBody>
                    <a:bodyPr/>
                    <a:lstStyle/>
                    <a:p>
                      <a:r>
                        <a:rPr lang="en-US" sz="1600" b="0" dirty="0"/>
                        <a:t>Keep organized</a:t>
                      </a:r>
                    </a:p>
                  </a:txBody>
                  <a:tcPr/>
                </a:tc>
                <a:extLst>
                  <a:ext uri="{0D108BD9-81ED-4DB2-BD59-A6C34878D82A}">
                    <a16:rowId xmlns:a16="http://schemas.microsoft.com/office/drawing/2014/main" val="1077788187"/>
                  </a:ext>
                </a:extLst>
              </a:tr>
              <a:tr h="358710">
                <a:tc>
                  <a:txBody>
                    <a:bodyPr/>
                    <a:lstStyle/>
                    <a:p>
                      <a:r>
                        <a:rPr lang="en-US" sz="1600" dirty="0"/>
                        <a:t>Hire industry professionals to run the program </a:t>
                      </a:r>
                    </a:p>
                  </a:txBody>
                  <a:tcPr/>
                </a:tc>
                <a:extLst>
                  <a:ext uri="{0D108BD9-81ED-4DB2-BD59-A6C34878D82A}">
                    <a16:rowId xmlns:a16="http://schemas.microsoft.com/office/drawing/2014/main" val="2246807055"/>
                  </a:ext>
                </a:extLst>
              </a:tr>
              <a:tr h="358710">
                <a:tc>
                  <a:txBody>
                    <a:bodyPr/>
                    <a:lstStyle/>
                    <a:p>
                      <a:r>
                        <a:rPr lang="en-US" sz="1600" dirty="0"/>
                        <a:t>Be clear with industry partners exactly what you want them to bring/do.</a:t>
                      </a:r>
                    </a:p>
                  </a:txBody>
                  <a:tcPr/>
                </a:tc>
                <a:extLst>
                  <a:ext uri="{0D108BD9-81ED-4DB2-BD59-A6C34878D82A}">
                    <a16:rowId xmlns:a16="http://schemas.microsoft.com/office/drawing/2014/main" val="3861923820"/>
                  </a:ext>
                </a:extLst>
              </a:tr>
              <a:tr h="358710">
                <a:tc>
                  <a:txBody>
                    <a:bodyPr/>
                    <a:lstStyle/>
                    <a:p>
                      <a:r>
                        <a:rPr lang="en-US" sz="1600" dirty="0"/>
                        <a:t>None.</a:t>
                      </a:r>
                    </a:p>
                  </a:txBody>
                  <a:tcPr/>
                </a:tc>
                <a:extLst>
                  <a:ext uri="{0D108BD9-81ED-4DB2-BD59-A6C34878D82A}">
                    <a16:rowId xmlns:a16="http://schemas.microsoft.com/office/drawing/2014/main" val="3224108250"/>
                  </a:ext>
                </a:extLst>
              </a:tr>
              <a:tr h="619590">
                <a:tc>
                  <a:txBody>
                    <a:bodyPr/>
                    <a:lstStyle/>
                    <a:p>
                      <a:r>
                        <a:rPr lang="en-US" sz="1600" dirty="0"/>
                        <a:t>Please do what you can to make it happen for your students.  Partnering with faculty and administration could be a great first step. </a:t>
                      </a:r>
                    </a:p>
                  </a:txBody>
                  <a:tcPr/>
                </a:tc>
                <a:extLst>
                  <a:ext uri="{0D108BD9-81ED-4DB2-BD59-A6C34878D82A}">
                    <a16:rowId xmlns:a16="http://schemas.microsoft.com/office/drawing/2014/main" val="1101748294"/>
                  </a:ext>
                </a:extLst>
              </a:tr>
              <a:tr h="880470">
                <a:tc>
                  <a:txBody>
                    <a:bodyPr/>
                    <a:lstStyle/>
                    <a:p>
                      <a:r>
                        <a:rPr lang="en-US" sz="1600" dirty="0"/>
                        <a:t>It is really one of the best ways to get experience for students. Students can't get a job without experience, but they also can't get experience without a job, and Experiential Learning can help bridge that gap for students, if they are willing. </a:t>
                      </a:r>
                    </a:p>
                  </a:txBody>
                  <a:tcPr/>
                </a:tc>
                <a:extLst>
                  <a:ext uri="{0D108BD9-81ED-4DB2-BD59-A6C34878D82A}">
                    <a16:rowId xmlns:a16="http://schemas.microsoft.com/office/drawing/2014/main" val="907331378"/>
                  </a:ext>
                </a:extLst>
              </a:tr>
              <a:tr h="619590">
                <a:tc>
                  <a:txBody>
                    <a:bodyPr/>
                    <a:lstStyle/>
                    <a:p>
                      <a:r>
                        <a:rPr lang="en-US" sz="1600" dirty="0"/>
                        <a:t>The people we serve will one day enter the world. That world is normally one they did not grow up in. Our job is to prepare them to impact the next generation.</a:t>
                      </a:r>
                    </a:p>
                  </a:txBody>
                  <a:tcPr/>
                </a:tc>
                <a:extLst>
                  <a:ext uri="{0D108BD9-81ED-4DB2-BD59-A6C34878D82A}">
                    <a16:rowId xmlns:a16="http://schemas.microsoft.com/office/drawing/2014/main" val="2992407246"/>
                  </a:ext>
                </a:extLst>
              </a:tr>
              <a:tr h="358710">
                <a:tc>
                  <a:txBody>
                    <a:bodyPr/>
                    <a:lstStyle/>
                    <a:p>
                      <a:r>
                        <a:rPr lang="en-US" sz="1600" dirty="0"/>
                        <a:t>They take a lot of work to coordinate.</a:t>
                      </a:r>
                    </a:p>
                  </a:txBody>
                  <a:tcPr/>
                </a:tc>
                <a:extLst>
                  <a:ext uri="{0D108BD9-81ED-4DB2-BD59-A6C34878D82A}">
                    <a16:rowId xmlns:a16="http://schemas.microsoft.com/office/drawing/2014/main" val="2190937004"/>
                  </a:ext>
                </a:extLst>
              </a:tr>
              <a:tr h="358710">
                <a:tc>
                  <a:txBody>
                    <a:bodyPr/>
                    <a:lstStyle/>
                    <a:p>
                      <a:r>
                        <a:rPr lang="en-US" sz="1600" dirty="0"/>
                        <a:t>Faculty guidance is critical</a:t>
                      </a:r>
                    </a:p>
                  </a:txBody>
                  <a:tcPr/>
                </a:tc>
                <a:extLst>
                  <a:ext uri="{0D108BD9-81ED-4DB2-BD59-A6C34878D82A}">
                    <a16:rowId xmlns:a16="http://schemas.microsoft.com/office/drawing/2014/main" val="1829759774"/>
                  </a:ext>
                </a:extLst>
              </a:tr>
              <a:tr h="619590">
                <a:tc>
                  <a:txBody>
                    <a:bodyPr/>
                    <a:lstStyle/>
                    <a:p>
                      <a:r>
                        <a:rPr lang="en-US" sz="1600" dirty="0"/>
                        <a:t>Ideally, we would like to work with live clients but if you do not have clients or constrained by time, you can get started with creating a case study with clients (with or without client data) to get started.</a:t>
                      </a:r>
                    </a:p>
                  </a:txBody>
                  <a:tcPr/>
                </a:tc>
                <a:extLst>
                  <a:ext uri="{0D108BD9-81ED-4DB2-BD59-A6C34878D82A}">
                    <a16:rowId xmlns:a16="http://schemas.microsoft.com/office/drawing/2014/main" val="2116842376"/>
                  </a:ext>
                </a:extLst>
              </a:tr>
              <a:tr h="358710">
                <a:tc>
                  <a:txBody>
                    <a:bodyPr/>
                    <a:lstStyle/>
                    <a:p>
                      <a:r>
                        <a:rPr lang="en-US" sz="1600" dirty="0"/>
                        <a:t>Find someone who has connections to help find good sponsors.</a:t>
                      </a:r>
                    </a:p>
                  </a:txBody>
                  <a:tcPr/>
                </a:tc>
                <a:extLst>
                  <a:ext uri="{0D108BD9-81ED-4DB2-BD59-A6C34878D82A}">
                    <a16:rowId xmlns:a16="http://schemas.microsoft.com/office/drawing/2014/main" val="762261580"/>
                  </a:ext>
                </a:extLst>
              </a:tr>
              <a:tr h="880470">
                <a:tc>
                  <a:txBody>
                    <a:bodyPr/>
                    <a:lstStyle/>
                    <a:p>
                      <a:r>
                        <a:rPr lang="en-US" sz="1600" dirty="0"/>
                        <a:t>It depends on the type of project.  management consulting is probably easier.  If the project requires questionnaires and significant samples, then they had better find a client who is willing to pay a panel to return enough samples to validate the study.</a:t>
                      </a:r>
                    </a:p>
                  </a:txBody>
                  <a:tcPr/>
                </a:tc>
                <a:extLst>
                  <a:ext uri="{0D108BD9-81ED-4DB2-BD59-A6C34878D82A}">
                    <a16:rowId xmlns:a16="http://schemas.microsoft.com/office/drawing/2014/main" val="3323105463"/>
                  </a:ext>
                </a:extLst>
              </a:tr>
              <a:tr h="335998">
                <a:tc>
                  <a:txBody>
                    <a:bodyPr/>
                    <a:lstStyle/>
                    <a:p>
                      <a:pPr algn="l" fontAlgn="b"/>
                      <a:r>
                        <a:rPr lang="en-US" sz="1600" b="0" i="0" u="none" strike="noStrike" dirty="0">
                          <a:solidFill>
                            <a:srgbClr val="366899"/>
                          </a:solidFill>
                          <a:effectLst/>
                          <a:latin typeface="+mj-lt"/>
                        </a:rPr>
                        <a:t>NA</a:t>
                      </a:r>
                    </a:p>
                  </a:txBody>
                  <a:tcPr marL="7620" marR="7620" marT="7620" marB="0" anchor="b"/>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291625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450400305"/>
              </p:ext>
            </p:extLst>
          </p:nvPr>
        </p:nvGraphicFramePr>
        <p:xfrm>
          <a:off x="0" y="0"/>
          <a:ext cx="12192000" cy="685799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91828">
                <a:tc>
                  <a:txBody>
                    <a:bodyPr/>
                    <a:lstStyle/>
                    <a:p>
                      <a:pPr algn="ctr"/>
                      <a:r>
                        <a:rPr lang="en-US" sz="1800" b="0" dirty="0"/>
                        <a:t>One piece of advice you want to share? All Responses</a:t>
                      </a:r>
                    </a:p>
                  </a:txBody>
                  <a:tcPr anchor="ctr"/>
                </a:tc>
                <a:extLst>
                  <a:ext uri="{0D108BD9-81ED-4DB2-BD59-A6C34878D82A}">
                    <a16:rowId xmlns:a16="http://schemas.microsoft.com/office/drawing/2014/main" val="112215653"/>
                  </a:ext>
                </a:extLst>
              </a:tr>
              <a:tr h="620394">
                <a:tc>
                  <a:txBody>
                    <a:bodyPr/>
                    <a:lstStyle/>
                    <a:p>
                      <a:r>
                        <a:rPr lang="en-US" sz="1600" b="0" dirty="0"/>
                        <a:t>Set clear learning objectives, validate clients true interest/commitment to participating throughout the </a:t>
                      </a:r>
                      <a:r>
                        <a:rPr lang="en-US" sz="1600" b="0" dirty="0" err="1"/>
                        <a:t>semster</a:t>
                      </a:r>
                      <a:r>
                        <a:rPr lang="en-US" sz="1600" b="0" dirty="0"/>
                        <a:t> long, year long project life cycle. </a:t>
                      </a:r>
                    </a:p>
                  </a:txBody>
                  <a:tcPr/>
                </a:tc>
                <a:extLst>
                  <a:ext uri="{0D108BD9-81ED-4DB2-BD59-A6C34878D82A}">
                    <a16:rowId xmlns:a16="http://schemas.microsoft.com/office/drawing/2014/main" val="1077788187"/>
                  </a:ext>
                </a:extLst>
              </a:tr>
              <a:tr h="359175">
                <a:tc>
                  <a:txBody>
                    <a:bodyPr/>
                    <a:lstStyle/>
                    <a:p>
                      <a:r>
                        <a:rPr lang="en-US" sz="1600" dirty="0"/>
                        <a:t>get the faculty to be primary relationship builders</a:t>
                      </a:r>
                    </a:p>
                  </a:txBody>
                  <a:tcPr/>
                </a:tc>
                <a:extLst>
                  <a:ext uri="{0D108BD9-81ED-4DB2-BD59-A6C34878D82A}">
                    <a16:rowId xmlns:a16="http://schemas.microsoft.com/office/drawing/2014/main" val="2246807055"/>
                  </a:ext>
                </a:extLst>
              </a:tr>
              <a:tr h="359175">
                <a:tc>
                  <a:txBody>
                    <a:bodyPr/>
                    <a:lstStyle/>
                    <a:p>
                      <a:r>
                        <a:rPr lang="en-US" sz="1600" dirty="0"/>
                        <a:t>Set expectations with industry partners early</a:t>
                      </a:r>
                    </a:p>
                  </a:txBody>
                  <a:tcPr/>
                </a:tc>
                <a:extLst>
                  <a:ext uri="{0D108BD9-81ED-4DB2-BD59-A6C34878D82A}">
                    <a16:rowId xmlns:a16="http://schemas.microsoft.com/office/drawing/2014/main" val="3861923820"/>
                  </a:ext>
                </a:extLst>
              </a:tr>
              <a:tr h="359175">
                <a:tc>
                  <a:txBody>
                    <a:bodyPr/>
                    <a:lstStyle/>
                    <a:p>
                      <a:r>
                        <a:rPr lang="en-US" sz="1600" dirty="0"/>
                        <a:t>Expect failure but focus on what students learn from the failures instead of penalizing them for failure.</a:t>
                      </a:r>
                    </a:p>
                  </a:txBody>
                  <a:tcPr/>
                </a:tc>
                <a:extLst>
                  <a:ext uri="{0D108BD9-81ED-4DB2-BD59-A6C34878D82A}">
                    <a16:rowId xmlns:a16="http://schemas.microsoft.com/office/drawing/2014/main" val="3224108250"/>
                  </a:ext>
                </a:extLst>
              </a:tr>
              <a:tr h="359175">
                <a:tc>
                  <a:txBody>
                    <a:bodyPr/>
                    <a:lstStyle/>
                    <a:p>
                      <a:r>
                        <a:rPr lang="en-US" sz="1600" dirty="0"/>
                        <a:t>Not sure</a:t>
                      </a:r>
                    </a:p>
                  </a:txBody>
                  <a:tcPr/>
                </a:tc>
                <a:extLst>
                  <a:ext uri="{0D108BD9-81ED-4DB2-BD59-A6C34878D82A}">
                    <a16:rowId xmlns:a16="http://schemas.microsoft.com/office/drawing/2014/main" val="1101748294"/>
                  </a:ext>
                </a:extLst>
              </a:tr>
              <a:tr h="881612">
                <a:tc>
                  <a:txBody>
                    <a:bodyPr/>
                    <a:lstStyle/>
                    <a:p>
                      <a:r>
                        <a:rPr lang="en-US" sz="1600" dirty="0"/>
                        <a:t>make sure you have at least one person, staff or faculty, that has understanding and oversight of the whole process. There are many variables to balance to achieve good outcomes for all stakeholders and you need someone at the center to help optimize everything </a:t>
                      </a:r>
                    </a:p>
                  </a:txBody>
                  <a:tcPr/>
                </a:tc>
                <a:extLst>
                  <a:ext uri="{0D108BD9-81ED-4DB2-BD59-A6C34878D82A}">
                    <a16:rowId xmlns:a16="http://schemas.microsoft.com/office/drawing/2014/main" val="907331378"/>
                  </a:ext>
                </a:extLst>
              </a:tr>
              <a:tr h="620394">
                <a:tc>
                  <a:txBody>
                    <a:bodyPr/>
                    <a:lstStyle/>
                    <a:p>
                      <a:r>
                        <a:rPr lang="en-US" sz="1600" dirty="0"/>
                        <a:t>Industry sponsored must be invested to get quality work from the projects (the "drop off and come back when you're done" projects don't yield high quality results.</a:t>
                      </a:r>
                    </a:p>
                  </a:txBody>
                  <a:tcPr/>
                </a:tc>
                <a:extLst>
                  <a:ext uri="{0D108BD9-81ED-4DB2-BD59-A6C34878D82A}">
                    <a16:rowId xmlns:a16="http://schemas.microsoft.com/office/drawing/2014/main" val="2992407246"/>
                  </a:ext>
                </a:extLst>
              </a:tr>
              <a:tr h="359175">
                <a:tc>
                  <a:txBody>
                    <a:bodyPr/>
                    <a:lstStyle/>
                    <a:p>
                      <a:r>
                        <a:rPr lang="en-US" sz="1600" dirty="0"/>
                        <a:t>It is worth it!</a:t>
                      </a:r>
                    </a:p>
                  </a:txBody>
                  <a:tcPr/>
                </a:tc>
                <a:extLst>
                  <a:ext uri="{0D108BD9-81ED-4DB2-BD59-A6C34878D82A}">
                    <a16:rowId xmlns:a16="http://schemas.microsoft.com/office/drawing/2014/main" val="2190937004"/>
                  </a:ext>
                </a:extLst>
              </a:tr>
              <a:tr h="359175">
                <a:tc>
                  <a:txBody>
                    <a:bodyPr/>
                    <a:lstStyle/>
                    <a:p>
                      <a:r>
                        <a:rPr lang="en-US" sz="1600" dirty="0"/>
                        <a:t>Do it!  And do industry-sponsored projects and treat your students like engineers working on those projects.</a:t>
                      </a:r>
                    </a:p>
                  </a:txBody>
                  <a:tcPr/>
                </a:tc>
                <a:extLst>
                  <a:ext uri="{0D108BD9-81ED-4DB2-BD59-A6C34878D82A}">
                    <a16:rowId xmlns:a16="http://schemas.microsoft.com/office/drawing/2014/main" val="1829759774"/>
                  </a:ext>
                </a:extLst>
              </a:tr>
              <a:tr h="620394">
                <a:tc>
                  <a:txBody>
                    <a:bodyPr/>
                    <a:lstStyle/>
                    <a:p>
                      <a:r>
                        <a:rPr lang="en-US" sz="1600" dirty="0"/>
                        <a:t>Do it! PBL w external partners teaching something that can not be captured in classroom learning - chaos occurs in poorly posed problems and you have to be able to manage that chaos.</a:t>
                      </a:r>
                    </a:p>
                  </a:txBody>
                  <a:tcPr/>
                </a:tc>
                <a:extLst>
                  <a:ext uri="{0D108BD9-81ED-4DB2-BD59-A6C34878D82A}">
                    <a16:rowId xmlns:a16="http://schemas.microsoft.com/office/drawing/2014/main" val="2116842376"/>
                  </a:ext>
                </a:extLst>
              </a:tr>
              <a:tr h="359175">
                <a:tc>
                  <a:txBody>
                    <a:bodyPr/>
                    <a:lstStyle/>
                    <a:p>
                      <a:r>
                        <a:rPr lang="en-US" sz="1600" dirty="0"/>
                        <a:t>Listen to student feedback and their needs for learning.</a:t>
                      </a:r>
                    </a:p>
                  </a:txBody>
                  <a:tcPr/>
                </a:tc>
                <a:extLst>
                  <a:ext uri="{0D108BD9-81ED-4DB2-BD59-A6C34878D82A}">
                    <a16:rowId xmlns:a16="http://schemas.microsoft.com/office/drawing/2014/main" val="762261580"/>
                  </a:ext>
                </a:extLst>
              </a:tr>
              <a:tr h="881612">
                <a:tc>
                  <a:txBody>
                    <a:bodyPr/>
                    <a:lstStyle/>
                    <a:p>
                      <a:r>
                        <a:rPr lang="en-US" sz="1600" dirty="0"/>
                        <a:t>Make it a graduation requirement. Students without such experience could be at a disadvantage in the market. Design the program you want, but grow into that vision in a phase fashion while incorporating lessons learned into each new phase. Involve external industry!</a:t>
                      </a:r>
                    </a:p>
                  </a:txBody>
                  <a:tcPr/>
                </a:tc>
                <a:extLst>
                  <a:ext uri="{0D108BD9-81ED-4DB2-BD59-A6C34878D82A}">
                    <a16:rowId xmlns:a16="http://schemas.microsoft.com/office/drawing/2014/main" val="3323105463"/>
                  </a:ext>
                </a:extLst>
              </a:tr>
              <a:tr h="327537">
                <a:tc>
                  <a:txBody>
                    <a:bodyPr/>
                    <a:lstStyle/>
                    <a:p>
                      <a:pPr algn="l" fontAlgn="b"/>
                      <a:r>
                        <a:rPr lang="en-US" sz="1600" b="0" i="0" u="none" strike="noStrike" dirty="0">
                          <a:solidFill>
                            <a:srgbClr val="366899"/>
                          </a:solidFill>
                          <a:effectLst/>
                          <a:latin typeface="+mj-lt"/>
                        </a:rPr>
                        <a:t>Leverage alumni for not only the project sourcing, but also project advice and mentoring to students.</a:t>
                      </a:r>
                    </a:p>
                  </a:txBody>
                  <a:tcPr marL="7620" marR="7620" marT="7620" marB="0" anchor="ct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183208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2098894413"/>
              </p:ext>
            </p:extLst>
          </p:nvPr>
        </p:nvGraphicFramePr>
        <p:xfrm>
          <a:off x="0" y="0"/>
          <a:ext cx="12192000" cy="667323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20839">
                <a:tc>
                  <a:txBody>
                    <a:bodyPr/>
                    <a:lstStyle/>
                    <a:p>
                      <a:pPr algn="ctr"/>
                      <a:r>
                        <a:rPr lang="en-US" sz="1800" b="0" dirty="0"/>
                        <a:t>One piece of advice you want to share? All Responses</a:t>
                      </a:r>
                    </a:p>
                  </a:txBody>
                  <a:tcPr anchor="ctr"/>
                </a:tc>
                <a:extLst>
                  <a:ext uri="{0D108BD9-81ED-4DB2-BD59-A6C34878D82A}">
                    <a16:rowId xmlns:a16="http://schemas.microsoft.com/office/drawing/2014/main" val="112215653"/>
                  </a:ext>
                </a:extLst>
              </a:tr>
              <a:tr h="294103">
                <a:tc>
                  <a:txBody>
                    <a:bodyPr/>
                    <a:lstStyle/>
                    <a:p>
                      <a:r>
                        <a:rPr lang="en-US" sz="1600" b="0" dirty="0"/>
                        <a:t>Consider adding requirements for lifecycle assessment as it is becoming more important with industry</a:t>
                      </a:r>
                    </a:p>
                  </a:txBody>
                  <a:tcPr/>
                </a:tc>
                <a:extLst>
                  <a:ext uri="{0D108BD9-81ED-4DB2-BD59-A6C34878D82A}">
                    <a16:rowId xmlns:a16="http://schemas.microsoft.com/office/drawing/2014/main" val="1077788187"/>
                  </a:ext>
                </a:extLst>
              </a:tr>
              <a:tr h="507996">
                <a:tc>
                  <a:txBody>
                    <a:bodyPr/>
                    <a:lstStyle/>
                    <a:p>
                      <a:r>
                        <a:rPr lang="en-US" sz="1600" dirty="0"/>
                        <a:t>Create a team with representation from each discipline you involve so there is buy-in and accountability, and also access to those industry contacts. </a:t>
                      </a:r>
                    </a:p>
                  </a:txBody>
                  <a:tcPr/>
                </a:tc>
                <a:extLst>
                  <a:ext uri="{0D108BD9-81ED-4DB2-BD59-A6C34878D82A}">
                    <a16:rowId xmlns:a16="http://schemas.microsoft.com/office/drawing/2014/main" val="2246807055"/>
                  </a:ext>
                </a:extLst>
              </a:tr>
              <a:tr h="507996">
                <a:tc>
                  <a:txBody>
                    <a:bodyPr/>
                    <a:lstStyle/>
                    <a:p>
                      <a:r>
                        <a:rPr lang="en-US" sz="1600" dirty="0"/>
                        <a:t>The "devil is in the details", and it will take time to get it done.  Be ready to constantly make changes and fine tune the process, but it is always ongoing.</a:t>
                      </a:r>
                    </a:p>
                  </a:txBody>
                  <a:tcPr/>
                </a:tc>
                <a:extLst>
                  <a:ext uri="{0D108BD9-81ED-4DB2-BD59-A6C34878D82A}">
                    <a16:rowId xmlns:a16="http://schemas.microsoft.com/office/drawing/2014/main" val="3861923820"/>
                  </a:ext>
                </a:extLst>
              </a:tr>
              <a:tr h="507996">
                <a:tc>
                  <a:txBody>
                    <a:bodyPr/>
                    <a:lstStyle/>
                    <a:p>
                      <a:r>
                        <a:rPr lang="en-US" sz="1600" dirty="0"/>
                        <a:t>It's all about finding the right customers. What we teach in the class has minimal impact compared with the positively demanding voice and honest feedback that a good customer brings.</a:t>
                      </a:r>
                    </a:p>
                  </a:txBody>
                  <a:tcPr/>
                </a:tc>
                <a:extLst>
                  <a:ext uri="{0D108BD9-81ED-4DB2-BD59-A6C34878D82A}">
                    <a16:rowId xmlns:a16="http://schemas.microsoft.com/office/drawing/2014/main" val="3224108250"/>
                  </a:ext>
                </a:extLst>
              </a:tr>
              <a:tr h="294103">
                <a:tc>
                  <a:txBody>
                    <a:bodyPr/>
                    <a:lstStyle/>
                    <a:p>
                      <a:r>
                        <a:rPr lang="en-US" sz="1600" dirty="0"/>
                        <a:t>Recognize the value of the work being done and charge for projects.</a:t>
                      </a:r>
                    </a:p>
                  </a:txBody>
                  <a:tcPr/>
                </a:tc>
                <a:extLst>
                  <a:ext uri="{0D108BD9-81ED-4DB2-BD59-A6C34878D82A}">
                    <a16:rowId xmlns:a16="http://schemas.microsoft.com/office/drawing/2014/main" val="1101748294"/>
                  </a:ext>
                </a:extLst>
              </a:tr>
              <a:tr h="294103">
                <a:tc>
                  <a:txBody>
                    <a:bodyPr/>
                    <a:lstStyle/>
                    <a:p>
                      <a:r>
                        <a:rPr lang="en-US" sz="1600" dirty="0"/>
                        <a:t>Having a college-level coordinator is very helpful</a:t>
                      </a:r>
                    </a:p>
                  </a:txBody>
                  <a:tcPr/>
                </a:tc>
                <a:extLst>
                  <a:ext uri="{0D108BD9-81ED-4DB2-BD59-A6C34878D82A}">
                    <a16:rowId xmlns:a16="http://schemas.microsoft.com/office/drawing/2014/main" val="907331378"/>
                  </a:ext>
                </a:extLst>
              </a:tr>
              <a:tr h="507996">
                <a:tc>
                  <a:txBody>
                    <a:bodyPr/>
                    <a:lstStyle/>
                    <a:p>
                      <a:r>
                        <a:rPr lang="en-US" sz="1600" dirty="0"/>
                        <a:t>Set clear expectations at the beginning regarding IP, confidentiality, and if possible, consider putting this in writing in a Sponsorship Agreement. Also, don't be afraid to charge a Program Fee; sponsors will pay! </a:t>
                      </a:r>
                    </a:p>
                  </a:txBody>
                  <a:tcPr/>
                </a:tc>
                <a:extLst>
                  <a:ext uri="{0D108BD9-81ED-4DB2-BD59-A6C34878D82A}">
                    <a16:rowId xmlns:a16="http://schemas.microsoft.com/office/drawing/2014/main" val="2992407246"/>
                  </a:ext>
                </a:extLst>
              </a:tr>
              <a:tr h="721889">
                <a:tc>
                  <a:txBody>
                    <a:bodyPr/>
                    <a:lstStyle/>
                    <a:p>
                      <a:r>
                        <a:rPr lang="en-US" sz="1600" dirty="0"/>
                        <a:t>Early and consistent communication with external parties is crucial. Students also take an abundance of communication (repetition) to “get” the program mechanics (</a:t>
                      </a:r>
                      <a:r>
                        <a:rPr lang="en-US" sz="1600" dirty="0" err="1"/>
                        <a:t>e.g</a:t>
                      </a:r>
                      <a:r>
                        <a:rPr lang="en-US" sz="1600" dirty="0"/>
                        <a:t>, what is expected of them in working with the external partner).</a:t>
                      </a:r>
                    </a:p>
                  </a:txBody>
                  <a:tcPr/>
                </a:tc>
                <a:extLst>
                  <a:ext uri="{0D108BD9-81ED-4DB2-BD59-A6C34878D82A}">
                    <a16:rowId xmlns:a16="http://schemas.microsoft.com/office/drawing/2014/main" val="2190937004"/>
                  </a:ext>
                </a:extLst>
              </a:tr>
              <a:tr h="294103">
                <a:tc>
                  <a:txBody>
                    <a:bodyPr/>
                    <a:lstStyle/>
                    <a:p>
                      <a:r>
                        <a:rPr lang="en-US" sz="1600" dirty="0"/>
                        <a:t>It is well worth the effort.</a:t>
                      </a:r>
                    </a:p>
                  </a:txBody>
                  <a:tcPr/>
                </a:tc>
                <a:extLst>
                  <a:ext uri="{0D108BD9-81ED-4DB2-BD59-A6C34878D82A}">
                    <a16:rowId xmlns:a16="http://schemas.microsoft.com/office/drawing/2014/main" val="1829759774"/>
                  </a:ext>
                </a:extLst>
              </a:tr>
              <a:tr h="294103">
                <a:tc>
                  <a:txBody>
                    <a:bodyPr/>
                    <a:lstStyle/>
                    <a:p>
                      <a:r>
                        <a:rPr lang="en-US" sz="1600" dirty="0"/>
                        <a:t>Focus on building relationships with current students so they come back to sponsor projects. </a:t>
                      </a:r>
                    </a:p>
                  </a:txBody>
                  <a:tcPr/>
                </a:tc>
                <a:extLst>
                  <a:ext uri="{0D108BD9-81ED-4DB2-BD59-A6C34878D82A}">
                    <a16:rowId xmlns:a16="http://schemas.microsoft.com/office/drawing/2014/main" val="2116842376"/>
                  </a:ext>
                </a:extLst>
              </a:tr>
              <a:tr h="507996">
                <a:tc>
                  <a:txBody>
                    <a:bodyPr/>
                    <a:lstStyle/>
                    <a:p>
                      <a:r>
                        <a:rPr lang="en-US" sz="1600" dirty="0"/>
                        <a:t>Funded projects has lead to better engagement with external mentors. Build a network of contacts at each organization to help when people change roles or companies </a:t>
                      </a:r>
                    </a:p>
                  </a:txBody>
                  <a:tcPr/>
                </a:tc>
                <a:extLst>
                  <a:ext uri="{0D108BD9-81ED-4DB2-BD59-A6C34878D82A}">
                    <a16:rowId xmlns:a16="http://schemas.microsoft.com/office/drawing/2014/main" val="762261580"/>
                  </a:ext>
                </a:extLst>
              </a:tr>
              <a:tr h="507996">
                <a:tc>
                  <a:txBody>
                    <a:bodyPr/>
                    <a:lstStyle/>
                    <a:p>
                      <a:r>
                        <a:rPr lang="en-US" sz="1600" dirty="0"/>
                        <a:t>Real projects can have real impact on real people.  Students like to participate in projects that can improve people's lives at home and around the world.</a:t>
                      </a:r>
                    </a:p>
                  </a:txBody>
                  <a:tcPr/>
                </a:tc>
                <a:extLst>
                  <a:ext uri="{0D108BD9-81ED-4DB2-BD59-A6C34878D82A}">
                    <a16:rowId xmlns:a16="http://schemas.microsoft.com/office/drawing/2014/main" val="3323105463"/>
                  </a:ext>
                </a:extLst>
              </a:tr>
              <a:tr h="434470">
                <a:tc>
                  <a:txBody>
                    <a:bodyPr/>
                    <a:lstStyle/>
                    <a:p>
                      <a:pPr algn="l" fontAlgn="b"/>
                      <a:r>
                        <a:rPr lang="en-US" sz="1600" b="0" i="0" u="none" strike="noStrike" dirty="0">
                          <a:solidFill>
                            <a:srgbClr val="366899"/>
                          </a:solidFill>
                          <a:effectLst/>
                          <a:latin typeface="+mj-lt"/>
                        </a:rPr>
                        <a:t>project sponsorship by local companies yield better collaborations for both sponsor satisfaction and job placement for students</a:t>
                      </a:r>
                    </a:p>
                  </a:txBody>
                  <a:tcPr marL="7620" marR="7620" marT="7620" marB="0" anchor="ct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113887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2154993679"/>
              </p:ext>
            </p:extLst>
          </p:nvPr>
        </p:nvGraphicFramePr>
        <p:xfrm>
          <a:off x="0" y="1"/>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75970">
                <a:tc>
                  <a:txBody>
                    <a:bodyPr/>
                    <a:lstStyle/>
                    <a:p>
                      <a:pPr algn="ctr"/>
                      <a:r>
                        <a:rPr lang="en-US" sz="1800" b="0" dirty="0"/>
                        <a:t>One piece of advice you want to share? All Responses</a:t>
                      </a:r>
                    </a:p>
                  </a:txBody>
                  <a:tcPr anchor="ctr"/>
                </a:tc>
                <a:extLst>
                  <a:ext uri="{0D108BD9-81ED-4DB2-BD59-A6C34878D82A}">
                    <a16:rowId xmlns:a16="http://schemas.microsoft.com/office/drawing/2014/main" val="112215653"/>
                  </a:ext>
                </a:extLst>
              </a:tr>
              <a:tr h="344639">
                <a:tc>
                  <a:txBody>
                    <a:bodyPr/>
                    <a:lstStyle/>
                    <a:p>
                      <a:r>
                        <a:rPr lang="en-US" sz="1600" b="0" dirty="0"/>
                        <a:t>Do it multi-disciplinary, single disciplinary cheats the students and the only reason not to do it is laziness.</a:t>
                      </a:r>
                    </a:p>
                  </a:txBody>
                  <a:tcPr/>
                </a:tc>
                <a:extLst>
                  <a:ext uri="{0D108BD9-81ED-4DB2-BD59-A6C34878D82A}">
                    <a16:rowId xmlns:a16="http://schemas.microsoft.com/office/drawing/2014/main" val="1077788187"/>
                  </a:ext>
                </a:extLst>
              </a:tr>
              <a:tr h="344639">
                <a:tc>
                  <a:txBody>
                    <a:bodyPr/>
                    <a:lstStyle/>
                    <a:p>
                      <a:r>
                        <a:rPr lang="en-US" sz="1600" dirty="0"/>
                        <a:t>Just do it </a:t>
                      </a:r>
                    </a:p>
                  </a:txBody>
                  <a:tcPr/>
                </a:tc>
                <a:extLst>
                  <a:ext uri="{0D108BD9-81ED-4DB2-BD59-A6C34878D82A}">
                    <a16:rowId xmlns:a16="http://schemas.microsoft.com/office/drawing/2014/main" val="2246807055"/>
                  </a:ext>
                </a:extLst>
              </a:tr>
              <a:tr h="344639">
                <a:tc>
                  <a:txBody>
                    <a:bodyPr/>
                    <a:lstStyle/>
                    <a:p>
                      <a:r>
                        <a:rPr lang="en-US" sz="1600" dirty="0"/>
                        <a:t>Make sure you have a protocol for keeping in touch with the sponsors </a:t>
                      </a:r>
                    </a:p>
                  </a:txBody>
                  <a:tcPr/>
                </a:tc>
                <a:extLst>
                  <a:ext uri="{0D108BD9-81ED-4DB2-BD59-A6C34878D82A}">
                    <a16:rowId xmlns:a16="http://schemas.microsoft.com/office/drawing/2014/main" val="3861923820"/>
                  </a:ext>
                </a:extLst>
              </a:tr>
              <a:tr h="595286">
                <a:tc>
                  <a:txBody>
                    <a:bodyPr/>
                    <a:lstStyle/>
                    <a:p>
                      <a:r>
                        <a:rPr lang="en-US" sz="1600" dirty="0"/>
                        <a:t>Take the time to have unambiguous project briefs and a commitment from project partners to meet with students on a regular basis (every 2-3 weeks) and participate in design reviews</a:t>
                      </a:r>
                    </a:p>
                  </a:txBody>
                  <a:tcPr/>
                </a:tc>
                <a:extLst>
                  <a:ext uri="{0D108BD9-81ED-4DB2-BD59-A6C34878D82A}">
                    <a16:rowId xmlns:a16="http://schemas.microsoft.com/office/drawing/2014/main" val="3224108250"/>
                  </a:ext>
                </a:extLst>
              </a:tr>
              <a:tr h="595286">
                <a:tc>
                  <a:txBody>
                    <a:bodyPr/>
                    <a:lstStyle/>
                    <a:p>
                      <a:r>
                        <a:rPr lang="en-US" sz="1600" dirty="0"/>
                        <a:t>Build strong alumni relationships and make sure that the program is funded(fully or majority of the costs) through university</a:t>
                      </a:r>
                    </a:p>
                  </a:txBody>
                  <a:tcPr/>
                </a:tc>
                <a:extLst>
                  <a:ext uri="{0D108BD9-81ED-4DB2-BD59-A6C34878D82A}">
                    <a16:rowId xmlns:a16="http://schemas.microsoft.com/office/drawing/2014/main" val="1101748294"/>
                  </a:ext>
                </a:extLst>
              </a:tr>
              <a:tr h="344639">
                <a:tc>
                  <a:txBody>
                    <a:bodyPr/>
                    <a:lstStyle/>
                    <a:p>
                      <a:r>
                        <a:rPr lang="en-US" sz="1600" dirty="0"/>
                        <a:t>Its not easy, but doable and well worth it for the students and very fulfilling for the faculty involved.</a:t>
                      </a:r>
                    </a:p>
                  </a:txBody>
                  <a:tcPr/>
                </a:tc>
                <a:extLst>
                  <a:ext uri="{0D108BD9-81ED-4DB2-BD59-A6C34878D82A}">
                    <a16:rowId xmlns:a16="http://schemas.microsoft.com/office/drawing/2014/main" val="907331378"/>
                  </a:ext>
                </a:extLst>
              </a:tr>
              <a:tr h="344639">
                <a:tc>
                  <a:txBody>
                    <a:bodyPr/>
                    <a:lstStyle/>
                    <a:p>
                      <a:r>
                        <a:rPr lang="en-US" sz="1600" dirty="0"/>
                        <a:t>Get an instructor who has industry experience</a:t>
                      </a:r>
                    </a:p>
                  </a:txBody>
                  <a:tcPr/>
                </a:tc>
                <a:extLst>
                  <a:ext uri="{0D108BD9-81ED-4DB2-BD59-A6C34878D82A}">
                    <a16:rowId xmlns:a16="http://schemas.microsoft.com/office/drawing/2014/main" val="2992407246"/>
                  </a:ext>
                </a:extLst>
              </a:tr>
              <a:tr h="483645">
                <a:tc>
                  <a:txBody>
                    <a:bodyPr/>
                    <a:lstStyle/>
                    <a:p>
                      <a:r>
                        <a:rPr lang="en-US" sz="1600" dirty="0"/>
                        <a:t>Choose carefully the industry partner/mentor.</a:t>
                      </a:r>
                    </a:p>
                  </a:txBody>
                  <a:tcPr/>
                </a:tc>
                <a:extLst>
                  <a:ext uri="{0D108BD9-81ED-4DB2-BD59-A6C34878D82A}">
                    <a16:rowId xmlns:a16="http://schemas.microsoft.com/office/drawing/2014/main" val="2190937004"/>
                  </a:ext>
                </a:extLst>
              </a:tr>
              <a:tr h="595286">
                <a:tc>
                  <a:txBody>
                    <a:bodyPr/>
                    <a:lstStyle/>
                    <a:p>
                      <a:r>
                        <a:rPr lang="en-US" sz="1600" dirty="0"/>
                        <a:t>Have it lead by faculty member with actual design/capstone practice in industry or get an alumnus(a) to lead the program. There is a real time commitment to guide and mentor teams through the process.</a:t>
                      </a:r>
                    </a:p>
                  </a:txBody>
                  <a:tcPr/>
                </a:tc>
                <a:extLst>
                  <a:ext uri="{0D108BD9-81ED-4DB2-BD59-A6C34878D82A}">
                    <a16:rowId xmlns:a16="http://schemas.microsoft.com/office/drawing/2014/main" val="1829759774"/>
                  </a:ext>
                </a:extLst>
              </a:tr>
              <a:tr h="344639">
                <a:tc>
                  <a:txBody>
                    <a:bodyPr/>
                    <a:lstStyle/>
                    <a:p>
                      <a:r>
                        <a:rPr lang="en-US" sz="1600" dirty="0"/>
                        <a:t>Reach out to alumni early and often</a:t>
                      </a:r>
                    </a:p>
                  </a:txBody>
                  <a:tcPr/>
                </a:tc>
                <a:extLst>
                  <a:ext uri="{0D108BD9-81ED-4DB2-BD59-A6C34878D82A}">
                    <a16:rowId xmlns:a16="http://schemas.microsoft.com/office/drawing/2014/main" val="2116842376"/>
                  </a:ext>
                </a:extLst>
              </a:tr>
              <a:tr h="344639">
                <a:tc>
                  <a:txBody>
                    <a:bodyPr/>
                    <a:lstStyle/>
                    <a:p>
                      <a:r>
                        <a:rPr lang="en-US" sz="1600" dirty="0"/>
                        <a:t>Set expectations for deliverables early. Defining sponsored research vs experiential learning </a:t>
                      </a:r>
                    </a:p>
                  </a:txBody>
                  <a:tcPr/>
                </a:tc>
                <a:extLst>
                  <a:ext uri="{0D108BD9-81ED-4DB2-BD59-A6C34878D82A}">
                    <a16:rowId xmlns:a16="http://schemas.microsoft.com/office/drawing/2014/main" val="762261580"/>
                  </a:ext>
                </a:extLst>
              </a:tr>
              <a:tr h="344639">
                <a:tc>
                  <a:txBody>
                    <a:bodyPr/>
                    <a:lstStyle/>
                    <a:p>
                      <a:r>
                        <a:rPr lang="en-US" sz="1600" dirty="0"/>
                        <a:t>make sure you have someone understand how to scope the projects so they fit the learning outcomes of the class</a:t>
                      </a:r>
                    </a:p>
                  </a:txBody>
                  <a:tcPr/>
                </a:tc>
                <a:extLst>
                  <a:ext uri="{0D108BD9-81ED-4DB2-BD59-A6C34878D82A}">
                    <a16:rowId xmlns:a16="http://schemas.microsoft.com/office/drawing/2014/main" val="3323105463"/>
                  </a:ext>
                </a:extLst>
              </a:tr>
              <a:tr h="291083">
                <a:tc>
                  <a:txBody>
                    <a:bodyPr/>
                    <a:lstStyle/>
                    <a:p>
                      <a:pPr algn="l" fontAlgn="b"/>
                      <a:r>
                        <a:rPr lang="en-US" sz="1600" b="0" i="0" u="none" strike="noStrike" dirty="0">
                          <a:solidFill>
                            <a:srgbClr val="366899"/>
                          </a:solidFill>
                          <a:effectLst/>
                          <a:latin typeface="+mj-lt"/>
                        </a:rPr>
                        <a:t>new equipment helps</a:t>
                      </a:r>
                    </a:p>
                  </a:txBody>
                  <a:tcPr marL="7620" marR="7620" marT="7620" marB="0" anchor="ctr"/>
                </a:tc>
                <a:extLst>
                  <a:ext uri="{0D108BD9-81ED-4DB2-BD59-A6C34878D82A}">
                    <a16:rowId xmlns:a16="http://schemas.microsoft.com/office/drawing/2014/main" val="1841356833"/>
                  </a:ext>
                </a:extLst>
              </a:tr>
              <a:tr h="291083">
                <a:tc>
                  <a:txBody>
                    <a:bodyPr/>
                    <a:lstStyle/>
                    <a:p>
                      <a:pPr algn="l" fontAlgn="b"/>
                      <a:r>
                        <a:rPr lang="en-US" sz="1600" b="0" i="0" u="none" strike="noStrike" dirty="0">
                          <a:solidFill>
                            <a:srgbClr val="366899"/>
                          </a:solidFill>
                          <a:effectLst/>
                          <a:latin typeface="+mj-lt"/>
                        </a:rPr>
                        <a:t>Start with the most formalized process possible - boundaries are a good thing!</a:t>
                      </a:r>
                    </a:p>
                  </a:txBody>
                  <a:tcPr marL="7620" marR="7620" marT="7620" marB="0" anchor="ctr"/>
                </a:tc>
                <a:extLst>
                  <a:ext uri="{0D108BD9-81ED-4DB2-BD59-A6C34878D82A}">
                    <a16:rowId xmlns:a16="http://schemas.microsoft.com/office/drawing/2014/main" val="3770110135"/>
                  </a:ext>
                </a:extLst>
              </a:tr>
              <a:tr h="291083">
                <a:tc>
                  <a:txBody>
                    <a:bodyPr/>
                    <a:lstStyle/>
                    <a:p>
                      <a:pPr algn="l" fontAlgn="b"/>
                      <a:r>
                        <a:rPr lang="en-US" sz="1600" b="0" i="0" u="none" strike="noStrike" dirty="0">
                          <a:solidFill>
                            <a:srgbClr val="366899"/>
                          </a:solidFill>
                          <a:effectLst/>
                          <a:latin typeface="+mj-lt"/>
                        </a:rPr>
                        <a:t>Learn from others!</a:t>
                      </a:r>
                    </a:p>
                  </a:txBody>
                  <a:tcPr marL="7620" marR="7620" marT="7620" marB="0" anchor="ctr"/>
                </a:tc>
                <a:extLst>
                  <a:ext uri="{0D108BD9-81ED-4DB2-BD59-A6C34878D82A}">
                    <a16:rowId xmlns:a16="http://schemas.microsoft.com/office/drawing/2014/main" val="2000314716"/>
                  </a:ext>
                </a:extLst>
              </a:tr>
              <a:tr h="291083">
                <a:tc>
                  <a:txBody>
                    <a:bodyPr/>
                    <a:lstStyle/>
                    <a:p>
                      <a:pPr algn="l" fontAlgn="b"/>
                      <a:r>
                        <a:rPr lang="en-US" sz="1600" b="0" i="0" u="none" strike="noStrike" dirty="0">
                          <a:solidFill>
                            <a:srgbClr val="366899"/>
                          </a:solidFill>
                          <a:effectLst/>
                          <a:latin typeface="+mj-lt"/>
                        </a:rPr>
                        <a:t>Do it, but start small</a:t>
                      </a:r>
                    </a:p>
                  </a:txBody>
                  <a:tcPr marL="7620" marR="7620" marT="7620" marB="0" anchor="ctr"/>
                </a:tc>
                <a:extLst>
                  <a:ext uri="{0D108BD9-81ED-4DB2-BD59-A6C34878D82A}">
                    <a16:rowId xmlns:a16="http://schemas.microsoft.com/office/drawing/2014/main" val="3304769042"/>
                  </a:ext>
                </a:extLst>
              </a:tr>
              <a:tr h="291083">
                <a:tc>
                  <a:txBody>
                    <a:bodyPr/>
                    <a:lstStyle/>
                    <a:p>
                      <a:pPr algn="l" fontAlgn="b"/>
                      <a:r>
                        <a:rPr lang="en-US" sz="1600" b="0" i="0" u="none" strike="noStrike" dirty="0">
                          <a:solidFill>
                            <a:srgbClr val="366899"/>
                          </a:solidFill>
                          <a:effectLst/>
                          <a:latin typeface="+mj-lt"/>
                        </a:rPr>
                        <a:t>well-informed faculty are key</a:t>
                      </a:r>
                    </a:p>
                  </a:txBody>
                  <a:tcPr marL="7620" marR="7620" marT="7620" marB="0" anchor="ctr"/>
                </a:tc>
                <a:extLst>
                  <a:ext uri="{0D108BD9-81ED-4DB2-BD59-A6C34878D82A}">
                    <a16:rowId xmlns:a16="http://schemas.microsoft.com/office/drawing/2014/main" val="3530721148"/>
                  </a:ext>
                </a:extLst>
              </a:tr>
            </a:tbl>
          </a:graphicData>
        </a:graphic>
      </p:graphicFrame>
    </p:spTree>
    <p:extLst>
      <p:ext uri="{BB962C8B-B14F-4D97-AF65-F5344CB8AC3E}">
        <p14:creationId xmlns:p14="http://schemas.microsoft.com/office/powerpoint/2010/main" val="279704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1246206330"/>
              </p:ext>
            </p:extLst>
          </p:nvPr>
        </p:nvGraphicFramePr>
        <p:xfrm>
          <a:off x="1127760" y="1125220"/>
          <a:ext cx="9936480" cy="49274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D6CB8AE-78C5-4C9E-8474-A88FCA8CC55E}"/>
              </a:ext>
            </a:extLst>
          </p:cNvPr>
          <p:cNvSpPr/>
          <p:nvPr/>
        </p:nvSpPr>
        <p:spPr>
          <a:xfrm>
            <a:off x="3048000" y="312895"/>
            <a:ext cx="6096000" cy="523220"/>
          </a:xfrm>
          <a:prstGeom prst="rect">
            <a:avLst/>
          </a:prstGeom>
        </p:spPr>
        <p:txBody>
          <a:bodyPr>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Participant Backgrounds</a:t>
            </a:r>
          </a:p>
        </p:txBody>
      </p:sp>
    </p:spTree>
    <p:extLst>
      <p:ext uri="{BB962C8B-B14F-4D97-AF65-F5344CB8AC3E}">
        <p14:creationId xmlns:p14="http://schemas.microsoft.com/office/powerpoint/2010/main" val="3966174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189414332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654627">
                <a:tc>
                  <a:txBody>
                    <a:bodyPr/>
                    <a:lstStyle/>
                    <a:p>
                      <a:pPr algn="ctr"/>
                      <a:r>
                        <a:rPr lang="en-US" sz="1800" b="0" dirty="0"/>
                        <a:t>Are there any innovations or new components to your experiential initiatives that you are especially excited about? All Responses</a:t>
                      </a:r>
                    </a:p>
                  </a:txBody>
                  <a:tcPr anchor="ctr"/>
                </a:tc>
                <a:extLst>
                  <a:ext uri="{0D108BD9-81ED-4DB2-BD59-A6C34878D82A}">
                    <a16:rowId xmlns:a16="http://schemas.microsoft.com/office/drawing/2014/main" val="112215653"/>
                  </a:ext>
                </a:extLst>
              </a:tr>
              <a:tr h="342900">
                <a:tc>
                  <a:txBody>
                    <a:bodyPr/>
                    <a:lstStyle/>
                    <a:p>
                      <a:r>
                        <a:rPr lang="en-US" sz="1600" b="0" dirty="0"/>
                        <a:t>Connecting with alums of the program - as project liaisons, mentors, guest speakers, etc.</a:t>
                      </a:r>
                    </a:p>
                  </a:txBody>
                  <a:tcPr/>
                </a:tc>
                <a:extLst>
                  <a:ext uri="{0D108BD9-81ED-4DB2-BD59-A6C34878D82A}">
                    <a16:rowId xmlns:a16="http://schemas.microsoft.com/office/drawing/2014/main" val="1077788187"/>
                  </a:ext>
                </a:extLst>
              </a:tr>
              <a:tr h="342900">
                <a:tc>
                  <a:txBody>
                    <a:bodyPr/>
                    <a:lstStyle/>
                    <a:p>
                      <a:r>
                        <a:rPr lang="en-US" sz="1600" dirty="0"/>
                        <a:t>Many [of our projects] are used by retailers to improve their business</a:t>
                      </a:r>
                    </a:p>
                  </a:txBody>
                  <a:tcPr/>
                </a:tc>
                <a:extLst>
                  <a:ext uri="{0D108BD9-81ED-4DB2-BD59-A6C34878D82A}">
                    <a16:rowId xmlns:a16="http://schemas.microsoft.com/office/drawing/2014/main" val="2246807055"/>
                  </a:ext>
                </a:extLst>
              </a:tr>
              <a:tr h="592282">
                <a:tc>
                  <a:txBody>
                    <a:bodyPr/>
                    <a:lstStyle/>
                    <a:p>
                      <a:r>
                        <a:rPr lang="en-US" sz="1600" dirty="0"/>
                        <a:t>We are trying cross or inter-team projects, i.e., one sponsor working with teams from different departments on the same project (different aspects of it of course).</a:t>
                      </a:r>
                    </a:p>
                  </a:txBody>
                  <a:tcPr/>
                </a:tc>
                <a:extLst>
                  <a:ext uri="{0D108BD9-81ED-4DB2-BD59-A6C34878D82A}">
                    <a16:rowId xmlns:a16="http://schemas.microsoft.com/office/drawing/2014/main" val="3861923820"/>
                  </a:ext>
                </a:extLst>
              </a:tr>
              <a:tr h="342900">
                <a:tc>
                  <a:txBody>
                    <a:bodyPr/>
                    <a:lstStyle/>
                    <a:p>
                      <a:r>
                        <a:rPr lang="en-US" sz="1600" dirty="0"/>
                        <a:t>Trying a new elective option for field experience targeting projects specifically tailored to student interest. </a:t>
                      </a:r>
                    </a:p>
                  </a:txBody>
                  <a:tcPr/>
                </a:tc>
                <a:extLst>
                  <a:ext uri="{0D108BD9-81ED-4DB2-BD59-A6C34878D82A}">
                    <a16:rowId xmlns:a16="http://schemas.microsoft.com/office/drawing/2014/main" val="3224108250"/>
                  </a:ext>
                </a:extLst>
              </a:tr>
              <a:tr h="592282">
                <a:tc>
                  <a:txBody>
                    <a:bodyPr/>
                    <a:lstStyle/>
                    <a:p>
                      <a:r>
                        <a:rPr lang="en-US" sz="1600" dirty="0"/>
                        <a:t>Possibility of group internship projects for larger projects.  For MBA internships and fellowships focus on non-profit and community work (societal impact).</a:t>
                      </a:r>
                    </a:p>
                  </a:txBody>
                  <a:tcPr/>
                </a:tc>
                <a:extLst>
                  <a:ext uri="{0D108BD9-81ED-4DB2-BD59-A6C34878D82A}">
                    <a16:rowId xmlns:a16="http://schemas.microsoft.com/office/drawing/2014/main" val="1101748294"/>
                  </a:ext>
                </a:extLst>
              </a:tr>
              <a:tr h="342900">
                <a:tc>
                  <a:txBody>
                    <a:bodyPr/>
                    <a:lstStyle/>
                    <a:p>
                      <a:r>
                        <a:rPr lang="en-US" sz="1600" dirty="0"/>
                        <a:t>Newly completed textbook</a:t>
                      </a:r>
                    </a:p>
                  </a:txBody>
                  <a:tcPr/>
                </a:tc>
                <a:extLst>
                  <a:ext uri="{0D108BD9-81ED-4DB2-BD59-A6C34878D82A}">
                    <a16:rowId xmlns:a16="http://schemas.microsoft.com/office/drawing/2014/main" val="907331378"/>
                  </a:ext>
                </a:extLst>
              </a:tr>
              <a:tr h="592282">
                <a:tc>
                  <a:txBody>
                    <a:bodyPr/>
                    <a:lstStyle/>
                    <a:p>
                      <a:r>
                        <a:rPr lang="en-US" sz="1600" dirty="0"/>
                        <a:t>If there is any way to make the process of putting teams together, that is one of the only gaps in the current way we use EduSourced. [editor note: EduSourced released its Smart Match tool since this was posted!]</a:t>
                      </a:r>
                    </a:p>
                  </a:txBody>
                  <a:tcPr/>
                </a:tc>
                <a:extLst>
                  <a:ext uri="{0D108BD9-81ED-4DB2-BD59-A6C34878D82A}">
                    <a16:rowId xmlns:a16="http://schemas.microsoft.com/office/drawing/2014/main" val="2992407246"/>
                  </a:ext>
                </a:extLst>
              </a:tr>
              <a:tr h="342900">
                <a:tc>
                  <a:txBody>
                    <a:bodyPr/>
                    <a:lstStyle/>
                    <a:p>
                      <a:r>
                        <a:rPr lang="en-US" sz="1600" dirty="0"/>
                        <a:t>We evaluate to ensure we are remaining relevant and </a:t>
                      </a:r>
                      <a:r>
                        <a:rPr lang="en-US" sz="1600" dirty="0" err="1"/>
                        <a:t>efective</a:t>
                      </a:r>
                      <a:r>
                        <a:rPr lang="en-US" sz="1600" dirty="0"/>
                        <a:t>.</a:t>
                      </a:r>
                    </a:p>
                  </a:txBody>
                  <a:tcPr/>
                </a:tc>
                <a:extLst>
                  <a:ext uri="{0D108BD9-81ED-4DB2-BD59-A6C34878D82A}">
                    <a16:rowId xmlns:a16="http://schemas.microsoft.com/office/drawing/2014/main" val="2190937004"/>
                  </a:ext>
                </a:extLst>
              </a:tr>
              <a:tr h="342900">
                <a:tc>
                  <a:txBody>
                    <a:bodyPr/>
                    <a:lstStyle/>
                    <a:p>
                      <a:r>
                        <a:rPr lang="en-US" sz="1600" dirty="0"/>
                        <a:t>Yes -- growing opportunities</a:t>
                      </a:r>
                    </a:p>
                  </a:txBody>
                  <a:tcPr/>
                </a:tc>
                <a:extLst>
                  <a:ext uri="{0D108BD9-81ED-4DB2-BD59-A6C34878D82A}">
                    <a16:rowId xmlns:a16="http://schemas.microsoft.com/office/drawing/2014/main" val="1829759774"/>
                  </a:ext>
                </a:extLst>
              </a:tr>
              <a:tr h="342900">
                <a:tc>
                  <a:txBody>
                    <a:bodyPr/>
                    <a:lstStyle/>
                    <a:p>
                      <a:r>
                        <a:rPr lang="en-US" sz="1600" dirty="0"/>
                        <a:t>I don't know of any.</a:t>
                      </a:r>
                    </a:p>
                  </a:txBody>
                  <a:tcPr/>
                </a:tc>
                <a:extLst>
                  <a:ext uri="{0D108BD9-81ED-4DB2-BD59-A6C34878D82A}">
                    <a16:rowId xmlns:a16="http://schemas.microsoft.com/office/drawing/2014/main" val="2116842376"/>
                  </a:ext>
                </a:extLst>
              </a:tr>
              <a:tr h="1091045">
                <a:tc>
                  <a:txBody>
                    <a:bodyPr/>
                    <a:lstStyle/>
                    <a:p>
                      <a:r>
                        <a:rPr lang="en-US" sz="1600" dirty="0"/>
                        <a:t>There are several classes, and each done a little differently to fit the needs of the class requirements. Some clients pay per project with dedicated team, some classes have multiple teams that work on same project, some classes are 8 weeks in duration while others are 16 weeks in duration, etc. We keep on tweaking each EL class to meet the needs of the students.</a:t>
                      </a:r>
                    </a:p>
                  </a:txBody>
                  <a:tcPr/>
                </a:tc>
                <a:extLst>
                  <a:ext uri="{0D108BD9-81ED-4DB2-BD59-A6C34878D82A}">
                    <a16:rowId xmlns:a16="http://schemas.microsoft.com/office/drawing/2014/main" val="762261580"/>
                  </a:ext>
                </a:extLst>
              </a:tr>
              <a:tr h="342900">
                <a:tc>
                  <a:txBody>
                    <a:bodyPr/>
                    <a:lstStyle/>
                    <a:p>
                      <a:r>
                        <a:rPr lang="en-US" sz="1600" dirty="0"/>
                        <a:t>Experienced adjunct faculty acting as project mentors / coaches</a:t>
                      </a:r>
                    </a:p>
                  </a:txBody>
                  <a:tcPr/>
                </a:tc>
                <a:extLst>
                  <a:ext uri="{0D108BD9-81ED-4DB2-BD59-A6C34878D82A}">
                    <a16:rowId xmlns:a16="http://schemas.microsoft.com/office/drawing/2014/main" val="3323105463"/>
                  </a:ext>
                </a:extLst>
              </a:tr>
              <a:tr h="592282">
                <a:tc>
                  <a:txBody>
                    <a:bodyPr/>
                    <a:lstStyle/>
                    <a:p>
                      <a:r>
                        <a:rPr lang="en-US" sz="1600" dirty="0"/>
                        <a:t>Currently renovating our faculty participation - making curriculum changes. </a:t>
                      </a:r>
                      <a:r>
                        <a:rPr lang="en-US" sz="1600" dirty="0" err="1"/>
                        <a:t>Seekign</a:t>
                      </a:r>
                      <a:r>
                        <a:rPr lang="en-US" sz="1600" dirty="0"/>
                        <a:t> consistent </a:t>
                      </a:r>
                      <a:r>
                        <a:rPr lang="en-US" sz="1600" dirty="0" err="1"/>
                        <a:t>learningobjectives</a:t>
                      </a:r>
                      <a:r>
                        <a:rPr lang="en-US" sz="1600" dirty="0"/>
                        <a:t> across all - with additional variations by program. </a:t>
                      </a:r>
                    </a:p>
                  </a:txBody>
                  <a:tcP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3522161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67496373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670236">
                <a:tc>
                  <a:txBody>
                    <a:bodyPr/>
                    <a:lstStyle/>
                    <a:p>
                      <a:pPr algn="ctr"/>
                      <a:r>
                        <a:rPr lang="en-US" sz="1800" b="0" dirty="0"/>
                        <a:t>Are there any innovations or new components to your experiential initiatives that you are especially excited about? All Responses</a:t>
                      </a:r>
                    </a:p>
                  </a:txBody>
                  <a:tcPr anchor="ctr"/>
                </a:tc>
                <a:extLst>
                  <a:ext uri="{0D108BD9-81ED-4DB2-BD59-A6C34878D82A}">
                    <a16:rowId xmlns:a16="http://schemas.microsoft.com/office/drawing/2014/main" val="112215653"/>
                  </a:ext>
                </a:extLst>
              </a:tr>
              <a:tr h="351076">
                <a:tc>
                  <a:txBody>
                    <a:bodyPr/>
                    <a:lstStyle/>
                    <a:p>
                      <a:r>
                        <a:rPr lang="en-US" sz="1600" b="0" dirty="0"/>
                        <a:t>Expanding the breadth on industries in our project coverage</a:t>
                      </a:r>
                    </a:p>
                  </a:txBody>
                  <a:tcPr/>
                </a:tc>
                <a:extLst>
                  <a:ext uri="{0D108BD9-81ED-4DB2-BD59-A6C34878D82A}">
                    <a16:rowId xmlns:a16="http://schemas.microsoft.com/office/drawing/2014/main" val="1077788187"/>
                  </a:ext>
                </a:extLst>
              </a:tr>
              <a:tr h="606404">
                <a:tc>
                  <a:txBody>
                    <a:bodyPr/>
                    <a:lstStyle/>
                    <a:p>
                      <a:r>
                        <a:rPr lang="en-US" sz="1600" dirty="0"/>
                        <a:t>A few of the student teams work with industrial design students from a local design school for 8 weeks. This provide engineering students with a new perspective on design.</a:t>
                      </a:r>
                    </a:p>
                  </a:txBody>
                  <a:tcPr/>
                </a:tc>
                <a:extLst>
                  <a:ext uri="{0D108BD9-81ED-4DB2-BD59-A6C34878D82A}">
                    <a16:rowId xmlns:a16="http://schemas.microsoft.com/office/drawing/2014/main" val="2246807055"/>
                  </a:ext>
                </a:extLst>
              </a:tr>
              <a:tr h="351076">
                <a:tc>
                  <a:txBody>
                    <a:bodyPr/>
                    <a:lstStyle/>
                    <a:p>
                      <a:r>
                        <a:rPr lang="en-US" sz="1600" dirty="0"/>
                        <a:t>using AI tools for research</a:t>
                      </a:r>
                    </a:p>
                  </a:txBody>
                  <a:tcPr/>
                </a:tc>
                <a:extLst>
                  <a:ext uri="{0D108BD9-81ED-4DB2-BD59-A6C34878D82A}">
                    <a16:rowId xmlns:a16="http://schemas.microsoft.com/office/drawing/2014/main" val="3861923820"/>
                  </a:ext>
                </a:extLst>
              </a:tr>
              <a:tr h="351076">
                <a:tc>
                  <a:txBody>
                    <a:bodyPr/>
                    <a:lstStyle/>
                    <a:p>
                      <a:r>
                        <a:rPr lang="en-US" sz="1600" dirty="0"/>
                        <a:t>New pricing models</a:t>
                      </a:r>
                    </a:p>
                  </a:txBody>
                  <a:tcPr/>
                </a:tc>
                <a:extLst>
                  <a:ext uri="{0D108BD9-81ED-4DB2-BD59-A6C34878D82A}">
                    <a16:rowId xmlns:a16="http://schemas.microsoft.com/office/drawing/2014/main" val="3224108250"/>
                  </a:ext>
                </a:extLst>
              </a:tr>
              <a:tr h="351076">
                <a:tc>
                  <a:txBody>
                    <a:bodyPr/>
                    <a:lstStyle/>
                    <a:p>
                      <a:r>
                        <a:rPr lang="en-US" sz="1600" dirty="0"/>
                        <a:t>Industry partners involved in regular mentoring of students and feedback on their work.</a:t>
                      </a:r>
                    </a:p>
                  </a:txBody>
                  <a:tcPr/>
                </a:tc>
                <a:extLst>
                  <a:ext uri="{0D108BD9-81ED-4DB2-BD59-A6C34878D82A}">
                    <a16:rowId xmlns:a16="http://schemas.microsoft.com/office/drawing/2014/main" val="1101748294"/>
                  </a:ext>
                </a:extLst>
              </a:tr>
              <a:tr h="861732">
                <a:tc>
                  <a:txBody>
                    <a:bodyPr/>
                    <a:lstStyle/>
                    <a:p>
                      <a:r>
                        <a:rPr lang="en-US" sz="1600" dirty="0"/>
                        <a:t>We have recently been awarded an NSF grant where we will investigate the use of several things to increase student persistence to graduation in our engineering program. A component of this is early (as early as a student's first year) internships.</a:t>
                      </a:r>
                    </a:p>
                  </a:txBody>
                  <a:tcPr/>
                </a:tc>
                <a:extLst>
                  <a:ext uri="{0D108BD9-81ED-4DB2-BD59-A6C34878D82A}">
                    <a16:rowId xmlns:a16="http://schemas.microsoft.com/office/drawing/2014/main" val="907331378"/>
                  </a:ext>
                </a:extLst>
              </a:tr>
              <a:tr h="351076">
                <a:tc>
                  <a:txBody>
                    <a:bodyPr/>
                    <a:lstStyle/>
                    <a:p>
                      <a:r>
                        <a:rPr lang="en-US" sz="1600" dirty="0"/>
                        <a:t>College-level multi-discipline projects defined more clearly recently</a:t>
                      </a:r>
                    </a:p>
                  </a:txBody>
                  <a:tcPr/>
                </a:tc>
                <a:extLst>
                  <a:ext uri="{0D108BD9-81ED-4DB2-BD59-A6C34878D82A}">
                    <a16:rowId xmlns:a16="http://schemas.microsoft.com/office/drawing/2014/main" val="2992407246"/>
                  </a:ext>
                </a:extLst>
              </a:tr>
              <a:tr h="351076">
                <a:tc>
                  <a:txBody>
                    <a:bodyPr/>
                    <a:lstStyle/>
                    <a:p>
                      <a:r>
                        <a:rPr lang="en-US" sz="1600" dirty="0"/>
                        <a:t>How we have it structured to ensure most projects have good deliverables and are completed in two semesters</a:t>
                      </a:r>
                    </a:p>
                  </a:txBody>
                  <a:tcPr/>
                </a:tc>
                <a:extLst>
                  <a:ext uri="{0D108BD9-81ED-4DB2-BD59-A6C34878D82A}">
                    <a16:rowId xmlns:a16="http://schemas.microsoft.com/office/drawing/2014/main" val="2190937004"/>
                  </a:ext>
                </a:extLst>
              </a:tr>
              <a:tr h="861732">
                <a:tc>
                  <a:txBody>
                    <a:bodyPr/>
                    <a:lstStyle/>
                    <a:p>
                      <a:r>
                        <a:rPr lang="en-US" sz="1600" dirty="0"/>
                        <a:t>Tried teaching students Agile Project management and requiring them to use that methodology to manage their capstone projects. Worked great for keeping projects on schedule and helping teams be more focused, productive, and reflective.</a:t>
                      </a:r>
                    </a:p>
                  </a:txBody>
                  <a:tcPr/>
                </a:tc>
                <a:extLst>
                  <a:ext uri="{0D108BD9-81ED-4DB2-BD59-A6C34878D82A}">
                    <a16:rowId xmlns:a16="http://schemas.microsoft.com/office/drawing/2014/main" val="1829759774"/>
                  </a:ext>
                </a:extLst>
              </a:tr>
              <a:tr h="351076">
                <a:tc>
                  <a:txBody>
                    <a:bodyPr/>
                    <a:lstStyle/>
                    <a:p>
                      <a:r>
                        <a:rPr lang="en-US" sz="1600" dirty="0"/>
                        <a:t>Allowing greater flexibility for teams to incorporate agile methods.</a:t>
                      </a:r>
                    </a:p>
                  </a:txBody>
                  <a:tcPr/>
                </a:tc>
                <a:extLst>
                  <a:ext uri="{0D108BD9-81ED-4DB2-BD59-A6C34878D82A}">
                    <a16:rowId xmlns:a16="http://schemas.microsoft.com/office/drawing/2014/main" val="2116842376"/>
                  </a:ext>
                </a:extLst>
              </a:tr>
              <a:tr h="378886">
                <a:tc>
                  <a:txBody>
                    <a:bodyPr/>
                    <a:lstStyle/>
                    <a:p>
                      <a:r>
                        <a:rPr lang="en-US" sz="1600" dirty="0"/>
                        <a:t>Yes, too numerous to list</a:t>
                      </a:r>
                    </a:p>
                  </a:txBody>
                  <a:tcPr/>
                </a:tc>
                <a:extLst>
                  <a:ext uri="{0D108BD9-81ED-4DB2-BD59-A6C34878D82A}">
                    <a16:rowId xmlns:a16="http://schemas.microsoft.com/office/drawing/2014/main" val="762261580"/>
                  </a:ext>
                </a:extLst>
              </a:tr>
              <a:tr h="415074">
                <a:tc>
                  <a:txBody>
                    <a:bodyPr/>
                    <a:lstStyle/>
                    <a:p>
                      <a:r>
                        <a:rPr lang="en-US" sz="1600" dirty="0"/>
                        <a:t>Integration with the School of Business; Expanding to Technical Entrepreneurship Projects that are from our students. </a:t>
                      </a:r>
                    </a:p>
                  </a:txBody>
                  <a:tcPr/>
                </a:tc>
                <a:extLst>
                  <a:ext uri="{0D108BD9-81ED-4DB2-BD59-A6C34878D82A}">
                    <a16:rowId xmlns:a16="http://schemas.microsoft.com/office/drawing/2014/main" val="3323105463"/>
                  </a:ext>
                </a:extLst>
              </a:tr>
              <a:tr h="606404">
                <a:tc>
                  <a:txBody>
                    <a:bodyPr/>
                    <a:lstStyle/>
                    <a:p>
                      <a:r>
                        <a:rPr lang="en-US" sz="1600" dirty="0"/>
                        <a:t>We are starting a gaming program and are exploring a robotics </a:t>
                      </a:r>
                      <a:r>
                        <a:rPr lang="en-US" sz="1600" dirty="0" err="1"/>
                        <a:t>programWe</a:t>
                      </a:r>
                      <a:r>
                        <a:rPr lang="en-US" sz="1600" dirty="0"/>
                        <a:t> are starting a gaming program and are exploring a robotics program</a:t>
                      </a:r>
                    </a:p>
                  </a:txBody>
                  <a:tcP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3849295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3234590638"/>
              </p:ext>
            </p:extLst>
          </p:nvPr>
        </p:nvGraphicFramePr>
        <p:xfrm>
          <a:off x="0" y="0"/>
          <a:ext cx="12192000" cy="68580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663677">
                <a:tc>
                  <a:txBody>
                    <a:bodyPr/>
                    <a:lstStyle/>
                    <a:p>
                      <a:pPr algn="ctr"/>
                      <a:r>
                        <a:rPr lang="en-US" sz="1800" b="0" dirty="0"/>
                        <a:t>Are there any innovations or new components to your experiential initiatives that you are especially excited about? All Responses</a:t>
                      </a:r>
                    </a:p>
                  </a:txBody>
                  <a:tcPr anchor="ctr"/>
                </a:tc>
                <a:extLst>
                  <a:ext uri="{0D108BD9-81ED-4DB2-BD59-A6C34878D82A}">
                    <a16:rowId xmlns:a16="http://schemas.microsoft.com/office/drawing/2014/main" val="112215653"/>
                  </a:ext>
                </a:extLst>
              </a:tr>
              <a:tr h="347641">
                <a:tc>
                  <a:txBody>
                    <a:bodyPr/>
                    <a:lstStyle/>
                    <a:p>
                      <a:r>
                        <a:rPr lang="en-US" sz="1600" b="0" dirty="0"/>
                        <a:t>Charitable organizations helping with community member projects.</a:t>
                      </a:r>
                    </a:p>
                  </a:txBody>
                  <a:tcPr/>
                </a:tc>
                <a:extLst>
                  <a:ext uri="{0D108BD9-81ED-4DB2-BD59-A6C34878D82A}">
                    <a16:rowId xmlns:a16="http://schemas.microsoft.com/office/drawing/2014/main" val="1077788187"/>
                  </a:ext>
                </a:extLst>
              </a:tr>
              <a:tr h="600470">
                <a:tc>
                  <a:txBody>
                    <a:bodyPr/>
                    <a:lstStyle/>
                    <a:p>
                      <a:r>
                        <a:rPr lang="en-US" sz="1600" dirty="0"/>
                        <a:t>Long term follow up and maintenance of installed projects.  What you design needs to work now and it needs to work after it is installed, and it needs to work after it is used for years.</a:t>
                      </a:r>
                    </a:p>
                  </a:txBody>
                  <a:tcPr/>
                </a:tc>
                <a:extLst>
                  <a:ext uri="{0D108BD9-81ED-4DB2-BD59-A6C34878D82A}">
                    <a16:rowId xmlns:a16="http://schemas.microsoft.com/office/drawing/2014/main" val="2246807055"/>
                  </a:ext>
                </a:extLst>
              </a:tr>
              <a:tr h="347641">
                <a:tc>
                  <a:txBody>
                    <a:bodyPr/>
                    <a:lstStyle/>
                    <a:p>
                      <a:r>
                        <a:rPr lang="en-US" sz="1600" dirty="0"/>
                        <a:t>Use of part time employees as project mentors, mostly ex engineering managers</a:t>
                      </a:r>
                    </a:p>
                  </a:txBody>
                  <a:tcPr/>
                </a:tc>
                <a:extLst>
                  <a:ext uri="{0D108BD9-81ED-4DB2-BD59-A6C34878D82A}">
                    <a16:rowId xmlns:a16="http://schemas.microsoft.com/office/drawing/2014/main" val="3861923820"/>
                  </a:ext>
                </a:extLst>
              </a:tr>
              <a:tr h="347641">
                <a:tc>
                  <a:txBody>
                    <a:bodyPr/>
                    <a:lstStyle/>
                    <a:p>
                      <a:r>
                        <a:rPr lang="en-US" sz="1600" dirty="0"/>
                        <a:t>Machine learning </a:t>
                      </a:r>
                    </a:p>
                  </a:txBody>
                  <a:tcPr/>
                </a:tc>
                <a:extLst>
                  <a:ext uri="{0D108BD9-81ED-4DB2-BD59-A6C34878D82A}">
                    <a16:rowId xmlns:a16="http://schemas.microsoft.com/office/drawing/2014/main" val="3224108250"/>
                  </a:ext>
                </a:extLst>
              </a:tr>
              <a:tr h="600470">
                <a:tc>
                  <a:txBody>
                    <a:bodyPr/>
                    <a:lstStyle/>
                    <a:p>
                      <a:r>
                        <a:rPr lang="en-US" sz="1600" dirty="0"/>
                        <a:t>Excited about separating the client/advisor roles more. Excited about incorporating more "how to teamwork" modules. </a:t>
                      </a:r>
                    </a:p>
                  </a:txBody>
                  <a:tcPr/>
                </a:tc>
                <a:extLst>
                  <a:ext uri="{0D108BD9-81ED-4DB2-BD59-A6C34878D82A}">
                    <a16:rowId xmlns:a16="http://schemas.microsoft.com/office/drawing/2014/main" val="1101748294"/>
                  </a:ext>
                </a:extLst>
              </a:tr>
              <a:tr h="600470">
                <a:tc>
                  <a:txBody>
                    <a:bodyPr/>
                    <a:lstStyle/>
                    <a:p>
                      <a:r>
                        <a:rPr lang="en-US" sz="1600" dirty="0"/>
                        <a:t>We try to focus at least half of our projects on work with NGOs/nonprofits. We use a coaching model where each team has an experienced coach with significant industry experience.</a:t>
                      </a:r>
                    </a:p>
                  </a:txBody>
                  <a:tcPr/>
                </a:tc>
                <a:extLst>
                  <a:ext uri="{0D108BD9-81ED-4DB2-BD59-A6C34878D82A}">
                    <a16:rowId xmlns:a16="http://schemas.microsoft.com/office/drawing/2014/main" val="907331378"/>
                  </a:ext>
                </a:extLst>
              </a:tr>
              <a:tr h="1611788">
                <a:tc>
                  <a:txBody>
                    <a:bodyPr/>
                    <a:lstStyle/>
                    <a:p>
                      <a:r>
                        <a:rPr lang="en-US" sz="1600" dirty="0"/>
                        <a:t>Many in-house developed operational processes and tools, just finished migrating documentation templates and operations management platform from MS Office to Google Workspace, and excited to (this summer) extend functionality to include automation for calendaring, email messaging (both currently residing in LMS as unpublished notices and page templates, respectively, requiring manual updating and sending, respectively).  Google Forms grading in place will also get directly connected in to eliminate numerous stages of copy and paste from G-Forms to Excel.</a:t>
                      </a:r>
                    </a:p>
                  </a:txBody>
                  <a:tcPr/>
                </a:tc>
                <a:extLst>
                  <a:ext uri="{0D108BD9-81ED-4DB2-BD59-A6C34878D82A}">
                    <a16:rowId xmlns:a16="http://schemas.microsoft.com/office/drawing/2014/main" val="2992407246"/>
                  </a:ext>
                </a:extLst>
              </a:tr>
              <a:tr h="347641">
                <a:tc>
                  <a:txBody>
                    <a:bodyPr/>
                    <a:lstStyle/>
                    <a:p>
                      <a:r>
                        <a:rPr lang="en-US" sz="1600" dirty="0"/>
                        <a:t>Design night, where students showcase projects to the public</a:t>
                      </a:r>
                    </a:p>
                  </a:txBody>
                  <a:tcPr/>
                </a:tc>
                <a:extLst>
                  <a:ext uri="{0D108BD9-81ED-4DB2-BD59-A6C34878D82A}">
                    <a16:rowId xmlns:a16="http://schemas.microsoft.com/office/drawing/2014/main" val="2190937004"/>
                  </a:ext>
                </a:extLst>
              </a:tr>
              <a:tr h="347641">
                <a:tc>
                  <a:txBody>
                    <a:bodyPr/>
                    <a:lstStyle/>
                    <a:p>
                      <a:r>
                        <a:rPr lang="en-US" sz="1600" dirty="0"/>
                        <a:t>social justice and environmental justice components</a:t>
                      </a:r>
                    </a:p>
                  </a:txBody>
                  <a:tcPr/>
                </a:tc>
                <a:extLst>
                  <a:ext uri="{0D108BD9-81ED-4DB2-BD59-A6C34878D82A}">
                    <a16:rowId xmlns:a16="http://schemas.microsoft.com/office/drawing/2014/main" val="2116842376"/>
                  </a:ext>
                </a:extLst>
              </a:tr>
              <a:tr h="347641">
                <a:tc>
                  <a:txBody>
                    <a:bodyPr/>
                    <a:lstStyle/>
                    <a:p>
                      <a:r>
                        <a:rPr lang="en-US" sz="1600" dirty="0"/>
                        <a:t>Immersive treks</a:t>
                      </a:r>
                    </a:p>
                  </a:txBody>
                  <a:tcPr/>
                </a:tc>
                <a:extLst>
                  <a:ext uri="{0D108BD9-81ED-4DB2-BD59-A6C34878D82A}">
                    <a16:rowId xmlns:a16="http://schemas.microsoft.com/office/drawing/2014/main" val="1326042650"/>
                  </a:ext>
                </a:extLst>
              </a:tr>
              <a:tr h="347641">
                <a:tc>
                  <a:txBody>
                    <a:bodyPr/>
                    <a:lstStyle/>
                    <a:p>
                      <a:r>
                        <a:rPr lang="en-US" sz="1600" dirty="0"/>
                        <a:t>Within college collabs - lab technology, entrepreneurship area</a:t>
                      </a:r>
                    </a:p>
                  </a:txBody>
                  <a:tcPr/>
                </a:tc>
                <a:extLst>
                  <a:ext uri="{0D108BD9-81ED-4DB2-BD59-A6C34878D82A}">
                    <a16:rowId xmlns:a16="http://schemas.microsoft.com/office/drawing/2014/main" val="3873766874"/>
                  </a:ext>
                </a:extLst>
              </a:tr>
              <a:tr h="347641">
                <a:tc>
                  <a:txBody>
                    <a:bodyPr/>
                    <a:lstStyle/>
                    <a:p>
                      <a:r>
                        <a:rPr lang="en-US" sz="1600" dirty="0"/>
                        <a:t>The process of scaling is challenging so excited about experimenting with this</a:t>
                      </a:r>
                    </a:p>
                  </a:txBody>
                  <a:tcPr/>
                </a:tc>
                <a:extLst>
                  <a:ext uri="{0D108BD9-81ED-4DB2-BD59-A6C34878D82A}">
                    <a16:rowId xmlns:a16="http://schemas.microsoft.com/office/drawing/2014/main" val="11931701"/>
                  </a:ext>
                </a:extLst>
              </a:tr>
            </a:tbl>
          </a:graphicData>
        </a:graphic>
      </p:graphicFrame>
    </p:spTree>
    <p:extLst>
      <p:ext uri="{BB962C8B-B14F-4D97-AF65-F5344CB8AC3E}">
        <p14:creationId xmlns:p14="http://schemas.microsoft.com/office/powerpoint/2010/main" val="1291534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310155199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1074761">
                <a:tc>
                  <a:txBody>
                    <a:bodyPr/>
                    <a:lstStyle/>
                    <a:p>
                      <a:pPr algn="ctr"/>
                      <a:r>
                        <a:rPr lang="en-US" sz="1800" b="0" dirty="0"/>
                        <a:t>Are there any innovations or new components to your experiential initiatives that you are especially excited about? All Responses</a:t>
                      </a:r>
                    </a:p>
                  </a:txBody>
                  <a:tcPr anchor="ctr"/>
                </a:tc>
                <a:extLst>
                  <a:ext uri="{0D108BD9-81ED-4DB2-BD59-A6C34878D82A}">
                    <a16:rowId xmlns:a16="http://schemas.microsoft.com/office/drawing/2014/main" val="112215653"/>
                  </a:ext>
                </a:extLst>
              </a:tr>
              <a:tr h="342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have multi-discipline projects in civil engineering where each project includes a structural and utility/environmental subdiscipline plus completion of an environmental assessment/check list and project cost estimate. Also included is a 14 topic lecture on professional practice and ethics. Course is CIVL 4001 Civil Engineering Design, Practice and Ethics.  We have been given commendations by ABET for the course and projects. We have been doing this for 25 years. Also we assign an industry practicing mentor to each project team. Teams are required to meet with their mentor regularly (typically Zoom) and obtain their review and approval of each deliverable. Mentors and other faculty and alums evaluate the team presentations and final project reports, incl. calculations using established rubrics which are tabulated and evaluated in determining final grades.</a:t>
                      </a:r>
                    </a:p>
                  </a:txBody>
                  <a:tcPr/>
                </a:tc>
                <a:extLst>
                  <a:ext uri="{0D108BD9-81ED-4DB2-BD59-A6C34878D82A}">
                    <a16:rowId xmlns:a16="http://schemas.microsoft.com/office/drawing/2014/main" val="1077788187"/>
                  </a:ext>
                </a:extLst>
              </a:tr>
              <a:tr h="972402">
                <a:tc>
                  <a:txBody>
                    <a:bodyPr/>
                    <a:lstStyle/>
                    <a:p>
                      <a:r>
                        <a:rPr lang="en-US" sz="1600" dirty="0"/>
                        <a:t>I love our MBA students leading Undergraduate teams, MBA learning to manage teams while Undergrads learn to consult</a:t>
                      </a:r>
                    </a:p>
                  </a:txBody>
                  <a:tcPr/>
                </a:tc>
                <a:extLst>
                  <a:ext uri="{0D108BD9-81ED-4DB2-BD59-A6C34878D82A}">
                    <a16:rowId xmlns:a16="http://schemas.microsoft.com/office/drawing/2014/main" val="2246807055"/>
                  </a:ext>
                </a:extLst>
              </a:tr>
              <a:tr h="1381837">
                <a:tc>
                  <a:txBody>
                    <a:bodyPr/>
                    <a:lstStyle/>
                    <a:p>
                      <a:r>
                        <a:rPr lang="en-US" sz="1600" dirty="0"/>
                        <a:t>solid student preparation before project, ethics discussion, team contract between members along with 2 peer reviews, 1 mid project.  Separate client contract, including confidentiality clause. We do not accept client-created NDA requests.</a:t>
                      </a:r>
                    </a:p>
                  </a:txBody>
                  <a:tcPr/>
                </a:tc>
                <a:extLst>
                  <a:ext uri="{0D108BD9-81ED-4DB2-BD59-A6C34878D82A}">
                    <a16:rowId xmlns:a16="http://schemas.microsoft.com/office/drawing/2014/main" val="3861923820"/>
                  </a:ext>
                </a:extLst>
              </a:tr>
            </a:tbl>
          </a:graphicData>
        </a:graphic>
      </p:graphicFrame>
    </p:spTree>
    <p:extLst>
      <p:ext uri="{BB962C8B-B14F-4D97-AF65-F5344CB8AC3E}">
        <p14:creationId xmlns:p14="http://schemas.microsoft.com/office/powerpoint/2010/main" val="2171715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3091761229"/>
              </p:ext>
            </p:extLst>
          </p:nvPr>
        </p:nvGraphicFramePr>
        <p:xfrm>
          <a:off x="0" y="0"/>
          <a:ext cx="12192000" cy="6857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88994">
                <a:tc>
                  <a:txBody>
                    <a:bodyPr/>
                    <a:lstStyle/>
                    <a:p>
                      <a:pPr algn="ctr"/>
                      <a:r>
                        <a:rPr lang="en-US" sz="1800" b="0" dirty="0"/>
                        <a:t>What is the biggest challenge with experiential projects in your program? All Responses</a:t>
                      </a:r>
                    </a:p>
                  </a:txBody>
                  <a:tcPr anchor="ctr"/>
                </a:tc>
                <a:extLst>
                  <a:ext uri="{0D108BD9-81ED-4DB2-BD59-A6C34878D82A}">
                    <a16:rowId xmlns:a16="http://schemas.microsoft.com/office/drawing/2014/main" val="112215653"/>
                  </a:ext>
                </a:extLst>
              </a:tr>
              <a:tr h="356577">
                <a:tc>
                  <a:txBody>
                    <a:bodyPr/>
                    <a:lstStyle/>
                    <a:p>
                      <a:r>
                        <a:rPr lang="en-US" sz="1600" b="0" dirty="0"/>
                        <a:t>Having the time to complete the program</a:t>
                      </a:r>
                    </a:p>
                  </a:txBody>
                  <a:tcPr/>
                </a:tc>
                <a:extLst>
                  <a:ext uri="{0D108BD9-81ED-4DB2-BD59-A6C34878D82A}">
                    <a16:rowId xmlns:a16="http://schemas.microsoft.com/office/drawing/2014/main" val="1077788187"/>
                  </a:ext>
                </a:extLst>
              </a:tr>
              <a:tr h="356577">
                <a:tc>
                  <a:txBody>
                    <a:bodyPr/>
                    <a:lstStyle/>
                    <a:p>
                      <a:r>
                        <a:rPr lang="en-US" sz="1600" dirty="0"/>
                        <a:t>Getting companies to agree to $10,000 sponsorship, IP agreement terms</a:t>
                      </a:r>
                    </a:p>
                  </a:txBody>
                  <a:tcPr/>
                </a:tc>
                <a:extLst>
                  <a:ext uri="{0D108BD9-81ED-4DB2-BD59-A6C34878D82A}">
                    <a16:rowId xmlns:a16="http://schemas.microsoft.com/office/drawing/2014/main" val="2246807055"/>
                  </a:ext>
                </a:extLst>
              </a:tr>
              <a:tr h="615907">
                <a:tc>
                  <a:txBody>
                    <a:bodyPr/>
                    <a:lstStyle/>
                    <a:p>
                      <a:r>
                        <a:rPr lang="en-US" sz="1600" dirty="0"/>
                        <a:t>They're a lot of work to facilitate/oversee - each project is different and teams need different forms of guidance and support.  This type of teaching is not efficient in terms of time, but is incredibly effective in terms of learning.</a:t>
                      </a:r>
                    </a:p>
                  </a:txBody>
                  <a:tcPr/>
                </a:tc>
                <a:extLst>
                  <a:ext uri="{0D108BD9-81ED-4DB2-BD59-A6C34878D82A}">
                    <a16:rowId xmlns:a16="http://schemas.microsoft.com/office/drawing/2014/main" val="3861923820"/>
                  </a:ext>
                </a:extLst>
              </a:tr>
              <a:tr h="499117">
                <a:tc>
                  <a:txBody>
                    <a:bodyPr/>
                    <a:lstStyle/>
                    <a:p>
                      <a:r>
                        <a:rPr lang="en-US" sz="1600" dirty="0"/>
                        <a:t>Managing our program as our enrollment increases.</a:t>
                      </a:r>
                    </a:p>
                  </a:txBody>
                  <a:tcPr/>
                </a:tc>
                <a:extLst>
                  <a:ext uri="{0D108BD9-81ED-4DB2-BD59-A6C34878D82A}">
                    <a16:rowId xmlns:a16="http://schemas.microsoft.com/office/drawing/2014/main" val="3224108250"/>
                  </a:ext>
                </a:extLst>
              </a:tr>
              <a:tr h="356577">
                <a:tc>
                  <a:txBody>
                    <a:bodyPr/>
                    <a:lstStyle/>
                    <a:p>
                      <a:r>
                        <a:rPr lang="en-US" sz="1600" dirty="0"/>
                        <a:t>Project teams remote, virtual and across all worlds time zones</a:t>
                      </a:r>
                    </a:p>
                  </a:txBody>
                  <a:tcPr/>
                </a:tc>
                <a:extLst>
                  <a:ext uri="{0D108BD9-81ED-4DB2-BD59-A6C34878D82A}">
                    <a16:rowId xmlns:a16="http://schemas.microsoft.com/office/drawing/2014/main" val="1101748294"/>
                  </a:ext>
                </a:extLst>
              </a:tr>
              <a:tr h="356577">
                <a:tc>
                  <a:txBody>
                    <a:bodyPr/>
                    <a:lstStyle/>
                    <a:p>
                      <a:r>
                        <a:rPr lang="en-US" sz="1600" dirty="0"/>
                        <a:t>Recruitment</a:t>
                      </a:r>
                    </a:p>
                  </a:txBody>
                  <a:tcPr/>
                </a:tc>
                <a:extLst>
                  <a:ext uri="{0D108BD9-81ED-4DB2-BD59-A6C34878D82A}">
                    <a16:rowId xmlns:a16="http://schemas.microsoft.com/office/drawing/2014/main" val="907331378"/>
                  </a:ext>
                </a:extLst>
              </a:tr>
              <a:tr h="356577">
                <a:tc>
                  <a:txBody>
                    <a:bodyPr/>
                    <a:lstStyle/>
                    <a:p>
                      <a:r>
                        <a:rPr lang="en-US" sz="1600" dirty="0"/>
                        <a:t>Getting the projects!</a:t>
                      </a:r>
                    </a:p>
                  </a:txBody>
                  <a:tcPr/>
                </a:tc>
                <a:extLst>
                  <a:ext uri="{0D108BD9-81ED-4DB2-BD59-A6C34878D82A}">
                    <a16:rowId xmlns:a16="http://schemas.microsoft.com/office/drawing/2014/main" val="2992407246"/>
                  </a:ext>
                </a:extLst>
              </a:tr>
              <a:tr h="615907">
                <a:tc>
                  <a:txBody>
                    <a:bodyPr/>
                    <a:lstStyle/>
                    <a:p>
                      <a:r>
                        <a:rPr lang="en-US" sz="1600" dirty="0"/>
                        <a:t>Sourcing enough industry sponsored projects each year and generating enough income from the projects to fund out program.</a:t>
                      </a:r>
                    </a:p>
                  </a:txBody>
                  <a:tcPr/>
                </a:tc>
                <a:extLst>
                  <a:ext uri="{0D108BD9-81ED-4DB2-BD59-A6C34878D82A}">
                    <a16:rowId xmlns:a16="http://schemas.microsoft.com/office/drawing/2014/main" val="2190937004"/>
                  </a:ext>
                </a:extLst>
              </a:tr>
              <a:tr h="615907">
                <a:tc>
                  <a:txBody>
                    <a:bodyPr/>
                    <a:lstStyle/>
                    <a:p>
                      <a:r>
                        <a:rPr lang="en-US" sz="1600" dirty="0"/>
                        <a:t>keeping an open pipeline of new companies coming in while keeping our long standing partners engaged and excited to continue working with us. </a:t>
                      </a:r>
                    </a:p>
                  </a:txBody>
                  <a:tcPr/>
                </a:tc>
                <a:extLst>
                  <a:ext uri="{0D108BD9-81ED-4DB2-BD59-A6C34878D82A}">
                    <a16:rowId xmlns:a16="http://schemas.microsoft.com/office/drawing/2014/main" val="1829759774"/>
                  </a:ext>
                </a:extLst>
              </a:tr>
              <a:tr h="288962">
                <a:tc>
                  <a:txBody>
                    <a:bodyPr/>
                    <a:lstStyle/>
                    <a:p>
                      <a:pPr lvl="0" algn="l" fontAlgn="b"/>
                      <a:r>
                        <a:rPr lang="en-US" sz="1600" kern="1200" dirty="0">
                          <a:solidFill>
                            <a:schemeClr val="dk1"/>
                          </a:solidFill>
                          <a:latin typeface="+mj-lt"/>
                          <a:ea typeface="+mn-ea"/>
                          <a:cs typeface="+mn-cs"/>
                        </a:rPr>
                        <a:t>None</a:t>
                      </a:r>
                      <a:r>
                        <a:rPr lang="en-US" sz="1600" b="0" i="0" u="none" strike="noStrike" dirty="0">
                          <a:solidFill>
                            <a:srgbClr val="000000"/>
                          </a:solidFill>
                          <a:effectLst/>
                          <a:latin typeface="+mj-lt"/>
                        </a:rPr>
                        <a:t>.</a:t>
                      </a:r>
                    </a:p>
                  </a:txBody>
                  <a:tcPr marL="7620" marR="7620" marT="7620" marB="0" anchor="b"/>
                </a:tc>
                <a:extLst>
                  <a:ext uri="{0D108BD9-81ED-4DB2-BD59-A6C34878D82A}">
                    <a16:rowId xmlns:a16="http://schemas.microsoft.com/office/drawing/2014/main" val="2116842376"/>
                  </a:ext>
                </a:extLst>
              </a:tr>
              <a:tr h="356577">
                <a:tc>
                  <a:txBody>
                    <a:bodyPr/>
                    <a:lstStyle/>
                    <a:p>
                      <a:r>
                        <a:rPr lang="en-US" sz="1600" dirty="0"/>
                        <a:t>Grading</a:t>
                      </a:r>
                    </a:p>
                  </a:txBody>
                  <a:tcPr/>
                </a:tc>
                <a:extLst>
                  <a:ext uri="{0D108BD9-81ED-4DB2-BD59-A6C34878D82A}">
                    <a16:rowId xmlns:a16="http://schemas.microsoft.com/office/drawing/2014/main" val="762261580"/>
                  </a:ext>
                </a:extLst>
              </a:tr>
              <a:tr h="356577">
                <a:tc>
                  <a:txBody>
                    <a:bodyPr/>
                    <a:lstStyle/>
                    <a:p>
                      <a:r>
                        <a:rPr lang="en-US" sz="1600" dirty="0"/>
                        <a:t>Demand for students from our host projects could be greater and more diverse.  Our students are capable of much!</a:t>
                      </a:r>
                    </a:p>
                  </a:txBody>
                  <a:tcPr/>
                </a:tc>
                <a:extLst>
                  <a:ext uri="{0D108BD9-81ED-4DB2-BD59-A6C34878D82A}">
                    <a16:rowId xmlns:a16="http://schemas.microsoft.com/office/drawing/2014/main" val="3323105463"/>
                  </a:ext>
                </a:extLst>
              </a:tr>
              <a:tr h="267433">
                <a:tc>
                  <a:txBody>
                    <a:bodyPr/>
                    <a:lstStyle/>
                    <a:p>
                      <a:pPr algn="l" fontAlgn="b"/>
                      <a:r>
                        <a:rPr lang="en-US" sz="1600" b="0" i="0" u="none" strike="noStrike" dirty="0">
                          <a:solidFill>
                            <a:srgbClr val="366899"/>
                          </a:solidFill>
                          <a:effectLst/>
                          <a:latin typeface="+mj-lt"/>
                        </a:rPr>
                        <a:t>Consistency in sponsorship</a:t>
                      </a:r>
                    </a:p>
                  </a:txBody>
                  <a:tcPr marL="7620" marR="7620" marT="7620" marB="0" anchor="ctr"/>
                </a:tc>
                <a:extLst>
                  <a:ext uri="{0D108BD9-81ED-4DB2-BD59-A6C34878D82A}">
                    <a16:rowId xmlns:a16="http://schemas.microsoft.com/office/drawing/2014/main" val="1841356833"/>
                  </a:ext>
                </a:extLst>
              </a:tr>
              <a:tr h="267433">
                <a:tc>
                  <a:txBody>
                    <a:bodyPr/>
                    <a:lstStyle/>
                    <a:p>
                      <a:pPr algn="l" fontAlgn="b"/>
                      <a:r>
                        <a:rPr lang="en-US" sz="1600" b="0" i="0" u="none" strike="noStrike" dirty="0">
                          <a:solidFill>
                            <a:srgbClr val="366899"/>
                          </a:solidFill>
                          <a:effectLst/>
                          <a:latin typeface="+mj-lt"/>
                        </a:rPr>
                        <a:t>Finding them</a:t>
                      </a:r>
                    </a:p>
                  </a:txBody>
                  <a:tcPr marL="7620" marR="7620" marT="7620" marB="0" anchor="ctr"/>
                </a:tc>
                <a:extLst>
                  <a:ext uri="{0D108BD9-81ED-4DB2-BD59-A6C34878D82A}">
                    <a16:rowId xmlns:a16="http://schemas.microsoft.com/office/drawing/2014/main" val="3770110135"/>
                  </a:ext>
                </a:extLst>
              </a:tr>
              <a:tr h="267433">
                <a:tc>
                  <a:txBody>
                    <a:bodyPr/>
                    <a:lstStyle/>
                    <a:p>
                      <a:pPr algn="l" fontAlgn="b"/>
                      <a:r>
                        <a:rPr lang="en-US" sz="1600" b="0" i="0" u="none" strike="noStrike" dirty="0">
                          <a:solidFill>
                            <a:srgbClr val="366899"/>
                          </a:solidFill>
                          <a:effectLst/>
                          <a:latin typeface="+mj-lt"/>
                        </a:rPr>
                        <a:t>Project Sourcing and students not performing on projects</a:t>
                      </a:r>
                    </a:p>
                  </a:txBody>
                  <a:tcPr marL="7620" marR="7620" marT="7620" marB="0" anchor="ctr"/>
                </a:tc>
                <a:extLst>
                  <a:ext uri="{0D108BD9-81ED-4DB2-BD59-A6C34878D82A}">
                    <a16:rowId xmlns:a16="http://schemas.microsoft.com/office/drawing/2014/main" val="2000314716"/>
                  </a:ext>
                </a:extLst>
              </a:tr>
              <a:tr h="267433">
                <a:tc>
                  <a:txBody>
                    <a:bodyPr/>
                    <a:lstStyle/>
                    <a:p>
                      <a:pPr algn="l" fontAlgn="b"/>
                      <a:r>
                        <a:rPr lang="en-US" sz="1600" b="0" i="0" u="none" strike="noStrike" dirty="0">
                          <a:solidFill>
                            <a:srgbClr val="366899"/>
                          </a:solidFill>
                          <a:effectLst/>
                          <a:latin typeface="+mj-lt"/>
                        </a:rPr>
                        <a:t>It classes with a lot of things schedule wise</a:t>
                      </a:r>
                    </a:p>
                  </a:txBody>
                  <a:tcPr marL="7620" marR="7620" marT="7620" marB="0" anchor="ctr"/>
                </a:tc>
                <a:extLst>
                  <a:ext uri="{0D108BD9-81ED-4DB2-BD59-A6C34878D82A}">
                    <a16:rowId xmlns:a16="http://schemas.microsoft.com/office/drawing/2014/main" val="3304769042"/>
                  </a:ext>
                </a:extLst>
              </a:tr>
              <a:tr h="267433">
                <a:tc>
                  <a:txBody>
                    <a:bodyPr/>
                    <a:lstStyle/>
                    <a:p>
                      <a:pPr algn="l" fontAlgn="b"/>
                      <a:r>
                        <a:rPr lang="en-US" sz="1600" b="0" i="0" u="none" strike="noStrike" dirty="0">
                          <a:solidFill>
                            <a:srgbClr val="366899"/>
                          </a:solidFill>
                          <a:effectLst/>
                          <a:latin typeface="+mj-lt"/>
                        </a:rPr>
                        <a:t>Timing</a:t>
                      </a:r>
                    </a:p>
                  </a:txBody>
                  <a:tcPr marL="7620" marR="7620" marT="7620" marB="0" anchor="b"/>
                </a:tc>
                <a:extLst>
                  <a:ext uri="{0D108BD9-81ED-4DB2-BD59-A6C34878D82A}">
                    <a16:rowId xmlns:a16="http://schemas.microsoft.com/office/drawing/2014/main" val="3530721148"/>
                  </a:ext>
                </a:extLst>
              </a:tr>
            </a:tbl>
          </a:graphicData>
        </a:graphic>
      </p:graphicFrame>
    </p:spTree>
    <p:extLst>
      <p:ext uri="{BB962C8B-B14F-4D97-AF65-F5344CB8AC3E}">
        <p14:creationId xmlns:p14="http://schemas.microsoft.com/office/powerpoint/2010/main" val="2065636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254747811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80671">
                <a:tc>
                  <a:txBody>
                    <a:bodyPr/>
                    <a:lstStyle/>
                    <a:p>
                      <a:pPr algn="ctr"/>
                      <a:r>
                        <a:rPr lang="en-US" sz="1800" b="0" dirty="0"/>
                        <a:t>What is the biggest challenge with experiential projects in your program? All Responses</a:t>
                      </a:r>
                    </a:p>
                  </a:txBody>
                  <a:tcPr anchor="ctr"/>
                </a:tc>
                <a:extLst>
                  <a:ext uri="{0D108BD9-81ED-4DB2-BD59-A6C34878D82A}">
                    <a16:rowId xmlns:a16="http://schemas.microsoft.com/office/drawing/2014/main" val="112215653"/>
                  </a:ext>
                </a:extLst>
              </a:tr>
              <a:tr h="355014">
                <a:tc>
                  <a:txBody>
                    <a:bodyPr/>
                    <a:lstStyle/>
                    <a:p>
                      <a:r>
                        <a:rPr lang="en-US" sz="1600" b="0" dirty="0"/>
                        <a:t>Currently, we are just trying to find enough students to staff the many projects tat we have.</a:t>
                      </a:r>
                    </a:p>
                  </a:txBody>
                  <a:tcPr/>
                </a:tc>
                <a:extLst>
                  <a:ext uri="{0D108BD9-81ED-4DB2-BD59-A6C34878D82A}">
                    <a16:rowId xmlns:a16="http://schemas.microsoft.com/office/drawing/2014/main" val="1077788187"/>
                  </a:ext>
                </a:extLst>
              </a:tr>
              <a:tr h="355014">
                <a:tc>
                  <a:txBody>
                    <a:bodyPr/>
                    <a:lstStyle/>
                    <a:p>
                      <a:r>
                        <a:rPr lang="en-US" sz="1600" dirty="0"/>
                        <a:t>Protecting anonymity and maintaining fidelity to the process.</a:t>
                      </a:r>
                    </a:p>
                  </a:txBody>
                  <a:tcPr/>
                </a:tc>
                <a:extLst>
                  <a:ext uri="{0D108BD9-81ED-4DB2-BD59-A6C34878D82A}">
                    <a16:rowId xmlns:a16="http://schemas.microsoft.com/office/drawing/2014/main" val="2246807055"/>
                  </a:ext>
                </a:extLst>
              </a:tr>
              <a:tr h="355014">
                <a:tc>
                  <a:txBody>
                    <a:bodyPr/>
                    <a:lstStyle/>
                    <a:p>
                      <a:r>
                        <a:rPr lang="en-US" sz="1600" dirty="0"/>
                        <a:t>Obtaining projects that fit within the semester.</a:t>
                      </a:r>
                    </a:p>
                  </a:txBody>
                  <a:tcPr/>
                </a:tc>
                <a:extLst>
                  <a:ext uri="{0D108BD9-81ED-4DB2-BD59-A6C34878D82A}">
                    <a16:rowId xmlns:a16="http://schemas.microsoft.com/office/drawing/2014/main" val="3861923820"/>
                  </a:ext>
                </a:extLst>
              </a:tr>
              <a:tr h="355014">
                <a:tc>
                  <a:txBody>
                    <a:bodyPr/>
                    <a:lstStyle/>
                    <a:p>
                      <a:r>
                        <a:rPr lang="en-US" sz="1600" dirty="0"/>
                        <a:t>keeping the student on track for graduation</a:t>
                      </a:r>
                    </a:p>
                  </a:txBody>
                  <a:tcPr/>
                </a:tc>
                <a:extLst>
                  <a:ext uri="{0D108BD9-81ED-4DB2-BD59-A6C34878D82A}">
                    <a16:rowId xmlns:a16="http://schemas.microsoft.com/office/drawing/2014/main" val="3224108250"/>
                  </a:ext>
                </a:extLst>
              </a:tr>
              <a:tr h="856509">
                <a:tc>
                  <a:txBody>
                    <a:bodyPr/>
                    <a:lstStyle/>
                    <a:p>
                      <a:r>
                        <a:rPr lang="en-US" sz="1600" dirty="0"/>
                        <a:t>There is not one biggest challenge, each class has different challenges. In the graduate program, the classes are 8 weeks long which makes it very difficult with client projects and it has been done for business statistics and data visualization.</a:t>
                      </a:r>
                    </a:p>
                  </a:txBody>
                  <a:tcPr/>
                </a:tc>
                <a:extLst>
                  <a:ext uri="{0D108BD9-81ED-4DB2-BD59-A6C34878D82A}">
                    <a16:rowId xmlns:a16="http://schemas.microsoft.com/office/drawing/2014/main" val="1101748294"/>
                  </a:ext>
                </a:extLst>
              </a:tr>
              <a:tr h="602729">
                <a:tc>
                  <a:txBody>
                    <a:bodyPr/>
                    <a:lstStyle/>
                    <a:p>
                      <a:r>
                        <a:rPr lang="en-US" sz="1600" dirty="0"/>
                        <a:t>Students are still suffering from post-COVID issues.  They work less, complain more, and in general do not perform as well.</a:t>
                      </a:r>
                    </a:p>
                  </a:txBody>
                  <a:tcPr/>
                </a:tc>
                <a:extLst>
                  <a:ext uri="{0D108BD9-81ED-4DB2-BD59-A6C34878D82A}">
                    <a16:rowId xmlns:a16="http://schemas.microsoft.com/office/drawing/2014/main" val="907331378"/>
                  </a:ext>
                </a:extLst>
              </a:tr>
              <a:tr h="1110290">
                <a:tc>
                  <a:txBody>
                    <a:bodyPr/>
                    <a:lstStyle/>
                    <a:p>
                      <a:r>
                        <a:rPr lang="en-US" sz="1600" dirty="0"/>
                        <a:t>In the past I have conducted over 200 client-sponsored marketing research projects and they were great.  In the past few years though I had to switch to self generated simulated projects because of the difficulty in getting people to return questionnaires.  In these real projects some groups could only get a dozen returns on their surveys.  This clearly doesn't cut it! Thus, I went to simulated research studies.</a:t>
                      </a:r>
                    </a:p>
                  </a:txBody>
                  <a:tcPr/>
                </a:tc>
                <a:extLst>
                  <a:ext uri="{0D108BD9-81ED-4DB2-BD59-A6C34878D82A}">
                    <a16:rowId xmlns:a16="http://schemas.microsoft.com/office/drawing/2014/main" val="2992407246"/>
                  </a:ext>
                </a:extLst>
              </a:tr>
              <a:tr h="355014">
                <a:tc>
                  <a:txBody>
                    <a:bodyPr/>
                    <a:lstStyle/>
                    <a:p>
                      <a:r>
                        <a:rPr lang="en-US" sz="1600" dirty="0"/>
                        <a:t>Na</a:t>
                      </a:r>
                    </a:p>
                  </a:txBody>
                  <a:tcPr/>
                </a:tc>
                <a:extLst>
                  <a:ext uri="{0D108BD9-81ED-4DB2-BD59-A6C34878D82A}">
                    <a16:rowId xmlns:a16="http://schemas.microsoft.com/office/drawing/2014/main" val="2190937004"/>
                  </a:ext>
                </a:extLst>
              </a:tr>
              <a:tr h="602729">
                <a:tc>
                  <a:txBody>
                    <a:bodyPr/>
                    <a:lstStyle/>
                    <a:p>
                      <a:r>
                        <a:rPr lang="en-US" sz="1600" dirty="0"/>
                        <a:t>Clearly defined problems from the client...then consistent external support from client...   Helping students </a:t>
                      </a:r>
                      <a:r>
                        <a:rPr lang="en-US" sz="1600" dirty="0" err="1"/>
                        <a:t>apprecaite</a:t>
                      </a:r>
                      <a:r>
                        <a:rPr lang="en-US" sz="1600" dirty="0"/>
                        <a:t> all the data that is now available in addition to the data from clients.</a:t>
                      </a:r>
                    </a:p>
                  </a:txBody>
                  <a:tcPr/>
                </a:tc>
                <a:extLst>
                  <a:ext uri="{0D108BD9-81ED-4DB2-BD59-A6C34878D82A}">
                    <a16:rowId xmlns:a16="http://schemas.microsoft.com/office/drawing/2014/main" val="1829759774"/>
                  </a:ext>
                </a:extLst>
              </a:tr>
              <a:tr h="464960">
                <a:tc>
                  <a:txBody>
                    <a:bodyPr/>
                    <a:lstStyle/>
                    <a:p>
                      <a:r>
                        <a:rPr lang="en-US" sz="1600" dirty="0"/>
                        <a:t>measurement and expanding the relationships beyond a single project</a:t>
                      </a:r>
                    </a:p>
                  </a:txBody>
                  <a:tcPr/>
                </a:tc>
                <a:extLst>
                  <a:ext uri="{0D108BD9-81ED-4DB2-BD59-A6C34878D82A}">
                    <a16:rowId xmlns:a16="http://schemas.microsoft.com/office/drawing/2014/main" val="2116842376"/>
                  </a:ext>
                </a:extLst>
              </a:tr>
              <a:tr h="355014">
                <a:tc>
                  <a:txBody>
                    <a:bodyPr/>
                    <a:lstStyle/>
                    <a:p>
                      <a:r>
                        <a:rPr lang="en-US" sz="1600" dirty="0"/>
                        <a:t>Sizing the projects appropriately to our two semester course</a:t>
                      </a:r>
                    </a:p>
                  </a:txBody>
                  <a:tcPr/>
                </a:tc>
                <a:extLst>
                  <a:ext uri="{0D108BD9-81ED-4DB2-BD59-A6C34878D82A}">
                    <a16:rowId xmlns:a16="http://schemas.microsoft.com/office/drawing/2014/main" val="762261580"/>
                  </a:ext>
                </a:extLst>
              </a:tr>
              <a:tr h="355014">
                <a:tc>
                  <a:txBody>
                    <a:bodyPr/>
                    <a:lstStyle/>
                    <a:p>
                      <a:r>
                        <a:rPr lang="en-US" sz="1600" dirty="0"/>
                        <a:t>They are not always predictable so scheduling can be a guess.</a:t>
                      </a:r>
                    </a:p>
                  </a:txBody>
                  <a:tcPr/>
                </a:tc>
                <a:extLst>
                  <a:ext uri="{0D108BD9-81ED-4DB2-BD59-A6C34878D82A}">
                    <a16:rowId xmlns:a16="http://schemas.microsoft.com/office/drawing/2014/main" val="3323105463"/>
                  </a:ext>
                </a:extLst>
              </a:tr>
              <a:tr h="355014">
                <a:tc>
                  <a:txBody>
                    <a:bodyPr/>
                    <a:lstStyle/>
                    <a:p>
                      <a:r>
                        <a:rPr lang="en-US" sz="1600" dirty="0"/>
                        <a:t>Finding good projects for the students.</a:t>
                      </a:r>
                    </a:p>
                  </a:txBody>
                  <a:tcPr/>
                </a:tc>
                <a:extLst>
                  <a:ext uri="{0D108BD9-81ED-4DB2-BD59-A6C34878D82A}">
                    <a16:rowId xmlns:a16="http://schemas.microsoft.com/office/drawing/2014/main" val="1841356833"/>
                  </a:ext>
                </a:extLst>
              </a:tr>
            </a:tbl>
          </a:graphicData>
        </a:graphic>
      </p:graphicFrame>
    </p:spTree>
    <p:extLst>
      <p:ext uri="{BB962C8B-B14F-4D97-AF65-F5344CB8AC3E}">
        <p14:creationId xmlns:p14="http://schemas.microsoft.com/office/powerpoint/2010/main" val="1759811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800183825"/>
              </p:ext>
            </p:extLst>
          </p:nvPr>
        </p:nvGraphicFramePr>
        <p:xfrm>
          <a:off x="0" y="0"/>
          <a:ext cx="12192000" cy="6857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380100">
                <a:tc>
                  <a:txBody>
                    <a:bodyPr/>
                    <a:lstStyle/>
                    <a:p>
                      <a:pPr algn="ctr"/>
                      <a:r>
                        <a:rPr lang="en-US" sz="1800" b="0" dirty="0"/>
                        <a:t>What is the biggest challenge with experiential projects in your program? All Responses</a:t>
                      </a:r>
                    </a:p>
                  </a:txBody>
                  <a:tcPr anchor="ctr"/>
                </a:tc>
                <a:extLst>
                  <a:ext uri="{0D108BD9-81ED-4DB2-BD59-A6C34878D82A}">
                    <a16:rowId xmlns:a16="http://schemas.microsoft.com/office/drawing/2014/main" val="112215653"/>
                  </a:ext>
                </a:extLst>
              </a:tr>
              <a:tr h="348425">
                <a:tc>
                  <a:txBody>
                    <a:bodyPr/>
                    <a:lstStyle/>
                    <a:p>
                      <a:r>
                        <a:rPr lang="en-US" sz="1600" b="0" dirty="0"/>
                        <a:t>managing student expectations</a:t>
                      </a:r>
                    </a:p>
                  </a:txBody>
                  <a:tcPr/>
                </a:tc>
                <a:extLst>
                  <a:ext uri="{0D108BD9-81ED-4DB2-BD59-A6C34878D82A}">
                    <a16:rowId xmlns:a16="http://schemas.microsoft.com/office/drawing/2014/main" val="1077788187"/>
                  </a:ext>
                </a:extLst>
              </a:tr>
              <a:tr h="348425">
                <a:tc>
                  <a:txBody>
                    <a:bodyPr/>
                    <a:lstStyle/>
                    <a:p>
                      <a:r>
                        <a:rPr lang="en-US" sz="1600" dirty="0"/>
                        <a:t>Finding enough appropriate projects / sponsors</a:t>
                      </a:r>
                    </a:p>
                  </a:txBody>
                  <a:tcPr/>
                </a:tc>
                <a:extLst>
                  <a:ext uri="{0D108BD9-81ED-4DB2-BD59-A6C34878D82A}">
                    <a16:rowId xmlns:a16="http://schemas.microsoft.com/office/drawing/2014/main" val="2246807055"/>
                  </a:ext>
                </a:extLst>
              </a:tr>
              <a:tr h="348425">
                <a:tc>
                  <a:txBody>
                    <a:bodyPr/>
                    <a:lstStyle/>
                    <a:p>
                      <a:r>
                        <a:rPr lang="en-US" sz="1600" dirty="0"/>
                        <a:t>Scoping, variability of student team skills</a:t>
                      </a:r>
                    </a:p>
                  </a:txBody>
                  <a:tcPr/>
                </a:tc>
                <a:extLst>
                  <a:ext uri="{0D108BD9-81ED-4DB2-BD59-A6C34878D82A}">
                    <a16:rowId xmlns:a16="http://schemas.microsoft.com/office/drawing/2014/main" val="3861923820"/>
                  </a:ext>
                </a:extLst>
              </a:tr>
              <a:tr h="348425">
                <a:tc>
                  <a:txBody>
                    <a:bodyPr/>
                    <a:lstStyle/>
                    <a:p>
                      <a:r>
                        <a:rPr lang="en-US" sz="1600" dirty="0"/>
                        <a:t>Getting enough appropriately scoped projects.</a:t>
                      </a:r>
                    </a:p>
                  </a:txBody>
                  <a:tcPr/>
                </a:tc>
                <a:extLst>
                  <a:ext uri="{0D108BD9-81ED-4DB2-BD59-A6C34878D82A}">
                    <a16:rowId xmlns:a16="http://schemas.microsoft.com/office/drawing/2014/main" val="3224108250"/>
                  </a:ext>
                </a:extLst>
              </a:tr>
              <a:tr h="369650">
                <a:tc>
                  <a:txBody>
                    <a:bodyPr/>
                    <a:lstStyle/>
                    <a:p>
                      <a:r>
                        <a:rPr lang="en-US" sz="1600" dirty="0"/>
                        <a:t>Securing enough paid sponsor projects</a:t>
                      </a:r>
                    </a:p>
                  </a:txBody>
                  <a:tcPr/>
                </a:tc>
                <a:extLst>
                  <a:ext uri="{0D108BD9-81ED-4DB2-BD59-A6C34878D82A}">
                    <a16:rowId xmlns:a16="http://schemas.microsoft.com/office/drawing/2014/main" val="1101748294"/>
                  </a:ext>
                </a:extLst>
              </a:tr>
              <a:tr h="348425">
                <a:tc>
                  <a:txBody>
                    <a:bodyPr/>
                    <a:lstStyle/>
                    <a:p>
                      <a:r>
                        <a:rPr lang="en-US" sz="1600" dirty="0"/>
                        <a:t>engaging all students on large teams and managing sponsor expectations</a:t>
                      </a:r>
                    </a:p>
                  </a:txBody>
                  <a:tcPr/>
                </a:tc>
                <a:extLst>
                  <a:ext uri="{0D108BD9-81ED-4DB2-BD59-A6C34878D82A}">
                    <a16:rowId xmlns:a16="http://schemas.microsoft.com/office/drawing/2014/main" val="907331378"/>
                  </a:ext>
                </a:extLst>
              </a:tr>
              <a:tr h="348425">
                <a:tc>
                  <a:txBody>
                    <a:bodyPr/>
                    <a:lstStyle/>
                    <a:p>
                      <a:r>
                        <a:rPr lang="en-US" sz="1600" dirty="0"/>
                        <a:t>Interfering with the student experience to steer an outcome.</a:t>
                      </a:r>
                    </a:p>
                  </a:txBody>
                  <a:tcPr/>
                </a:tc>
                <a:extLst>
                  <a:ext uri="{0D108BD9-81ED-4DB2-BD59-A6C34878D82A}">
                    <a16:rowId xmlns:a16="http://schemas.microsoft.com/office/drawing/2014/main" val="2992407246"/>
                  </a:ext>
                </a:extLst>
              </a:tr>
              <a:tr h="348425">
                <a:tc>
                  <a:txBody>
                    <a:bodyPr/>
                    <a:lstStyle/>
                    <a:p>
                      <a:r>
                        <a:rPr lang="en-US" sz="1600" dirty="0"/>
                        <a:t>Getting a sufficient sample size of projects to assess for acceptance into the program. </a:t>
                      </a:r>
                    </a:p>
                  </a:txBody>
                  <a:tcPr/>
                </a:tc>
                <a:extLst>
                  <a:ext uri="{0D108BD9-81ED-4DB2-BD59-A6C34878D82A}">
                    <a16:rowId xmlns:a16="http://schemas.microsoft.com/office/drawing/2014/main" val="2190937004"/>
                  </a:ext>
                </a:extLst>
              </a:tr>
              <a:tr h="348425">
                <a:tc>
                  <a:txBody>
                    <a:bodyPr/>
                    <a:lstStyle/>
                    <a:p>
                      <a:r>
                        <a:rPr lang="en-US" sz="1600" dirty="0"/>
                        <a:t>Student team dynamics</a:t>
                      </a:r>
                    </a:p>
                  </a:txBody>
                  <a:tcPr/>
                </a:tc>
                <a:extLst>
                  <a:ext uri="{0D108BD9-81ED-4DB2-BD59-A6C34878D82A}">
                    <a16:rowId xmlns:a16="http://schemas.microsoft.com/office/drawing/2014/main" val="1829759774"/>
                  </a:ext>
                </a:extLst>
              </a:tr>
              <a:tr h="303803">
                <a:tc>
                  <a:txBody>
                    <a:bodyPr/>
                    <a:lstStyle/>
                    <a:p>
                      <a:pPr lvl="0" algn="l" fontAlgn="b"/>
                      <a:r>
                        <a:rPr lang="en-US" sz="1600" b="0" i="0" u="none" strike="noStrike" dirty="0">
                          <a:solidFill>
                            <a:srgbClr val="366899"/>
                          </a:solidFill>
                          <a:effectLst/>
                          <a:latin typeface="+mj-lt"/>
                        </a:rPr>
                        <a:t>Finding interested industry partners </a:t>
                      </a:r>
                    </a:p>
                  </a:txBody>
                  <a:tcPr marL="7620" marR="7620" marT="7620" marB="0" anchor="ctr"/>
                </a:tc>
                <a:extLst>
                  <a:ext uri="{0D108BD9-81ED-4DB2-BD59-A6C34878D82A}">
                    <a16:rowId xmlns:a16="http://schemas.microsoft.com/office/drawing/2014/main" val="2116842376"/>
                  </a:ext>
                </a:extLst>
              </a:tr>
              <a:tr h="601825">
                <a:tc>
                  <a:txBody>
                    <a:bodyPr/>
                    <a:lstStyle/>
                    <a:p>
                      <a:r>
                        <a:rPr lang="en-US" sz="1600" dirty="0"/>
                        <a:t>Ensuring when working with external partners that they bring us multi-disciplinary project scopes - and getting enough projects from partners to </a:t>
                      </a:r>
                      <a:r>
                        <a:rPr lang="en-US" sz="1600" dirty="0" err="1"/>
                        <a:t>accomodate</a:t>
                      </a:r>
                      <a:r>
                        <a:rPr lang="en-US" sz="1600" dirty="0"/>
                        <a:t> our student enrollment. </a:t>
                      </a:r>
                    </a:p>
                  </a:txBody>
                  <a:tcPr/>
                </a:tc>
                <a:extLst>
                  <a:ext uri="{0D108BD9-81ED-4DB2-BD59-A6C34878D82A}">
                    <a16:rowId xmlns:a16="http://schemas.microsoft.com/office/drawing/2014/main" val="762261580"/>
                  </a:ext>
                </a:extLst>
              </a:tr>
              <a:tr h="601825">
                <a:tc>
                  <a:txBody>
                    <a:bodyPr/>
                    <a:lstStyle/>
                    <a:p>
                      <a:r>
                        <a:rPr lang="en-US" sz="1600" dirty="0"/>
                        <a:t>Resources to fabricate and get all the tests done - we need to be creative and think out of the box solutions all the time</a:t>
                      </a:r>
                    </a:p>
                  </a:txBody>
                  <a:tcPr/>
                </a:tc>
                <a:extLst>
                  <a:ext uri="{0D108BD9-81ED-4DB2-BD59-A6C34878D82A}">
                    <a16:rowId xmlns:a16="http://schemas.microsoft.com/office/drawing/2014/main" val="3323105463"/>
                  </a:ext>
                </a:extLst>
              </a:tr>
              <a:tr h="261319">
                <a:tc>
                  <a:txBody>
                    <a:bodyPr/>
                    <a:lstStyle/>
                    <a:p>
                      <a:pPr algn="l" fontAlgn="b"/>
                      <a:r>
                        <a:rPr lang="en-US" sz="1600" b="0" i="0" u="none" strike="noStrike" dirty="0">
                          <a:solidFill>
                            <a:srgbClr val="366899"/>
                          </a:solidFill>
                          <a:effectLst/>
                          <a:latin typeface="+mj-lt"/>
                        </a:rPr>
                        <a:t>Finding good clients who are engaged and bring meaningful projects to the table.</a:t>
                      </a:r>
                    </a:p>
                  </a:txBody>
                  <a:tcPr marL="7620" marR="7620" marT="7620" marB="0" anchor="ctr"/>
                </a:tc>
                <a:extLst>
                  <a:ext uri="{0D108BD9-81ED-4DB2-BD59-A6C34878D82A}">
                    <a16:rowId xmlns:a16="http://schemas.microsoft.com/office/drawing/2014/main" val="1841356833"/>
                  </a:ext>
                </a:extLst>
              </a:tr>
              <a:tr h="261319">
                <a:tc>
                  <a:txBody>
                    <a:bodyPr/>
                    <a:lstStyle/>
                    <a:p>
                      <a:pPr algn="l" fontAlgn="b"/>
                      <a:r>
                        <a:rPr lang="en-US" sz="1600" b="0" i="0" u="none" strike="noStrike" dirty="0">
                          <a:solidFill>
                            <a:srgbClr val="366899"/>
                          </a:solidFill>
                          <a:effectLst/>
                          <a:latin typeface="+mj-lt"/>
                        </a:rPr>
                        <a:t>Finding enough high quality sponsored projects for students.</a:t>
                      </a:r>
                    </a:p>
                  </a:txBody>
                  <a:tcPr marL="7620" marR="7620" marT="7620" marB="0" anchor="ctr"/>
                </a:tc>
                <a:extLst>
                  <a:ext uri="{0D108BD9-81ED-4DB2-BD59-A6C34878D82A}">
                    <a16:rowId xmlns:a16="http://schemas.microsoft.com/office/drawing/2014/main" val="3770110135"/>
                  </a:ext>
                </a:extLst>
              </a:tr>
              <a:tr h="261319">
                <a:tc>
                  <a:txBody>
                    <a:bodyPr/>
                    <a:lstStyle/>
                    <a:p>
                      <a:pPr algn="l" fontAlgn="b"/>
                      <a:r>
                        <a:rPr lang="en-US" sz="1600" b="0" i="0" u="none" strike="noStrike" dirty="0">
                          <a:solidFill>
                            <a:srgbClr val="366899"/>
                          </a:solidFill>
                          <a:effectLst/>
                          <a:latin typeface="+mj-lt"/>
                        </a:rPr>
                        <a:t>Finding sufficient number of approachable projects</a:t>
                      </a:r>
                    </a:p>
                  </a:txBody>
                  <a:tcPr marL="7620" marR="7620" marT="7620" marB="0" anchor="ctr"/>
                </a:tc>
                <a:extLst>
                  <a:ext uri="{0D108BD9-81ED-4DB2-BD59-A6C34878D82A}">
                    <a16:rowId xmlns:a16="http://schemas.microsoft.com/office/drawing/2014/main" val="2000314716"/>
                  </a:ext>
                </a:extLst>
              </a:tr>
              <a:tr h="514719">
                <a:tc>
                  <a:txBody>
                    <a:bodyPr/>
                    <a:lstStyle/>
                    <a:p>
                      <a:pPr algn="l" fontAlgn="b"/>
                      <a:r>
                        <a:rPr lang="en-US" sz="1600" b="0" i="0" u="none" strike="noStrike" dirty="0">
                          <a:solidFill>
                            <a:srgbClr val="366899"/>
                          </a:solidFill>
                          <a:effectLst/>
                          <a:latin typeface="+mj-lt"/>
                        </a:rPr>
                        <a:t>Consistency of quality of student and sponsor experience across departments and lately, student motivation throughout the entire process, especially if the student is assigned to a project they are not overly enthusiastic about. </a:t>
                      </a:r>
                    </a:p>
                  </a:txBody>
                  <a:tcPr marL="7620" marR="7620" marT="7620" marB="0" anchor="ctr"/>
                </a:tc>
                <a:extLst>
                  <a:ext uri="{0D108BD9-81ED-4DB2-BD59-A6C34878D82A}">
                    <a16:rowId xmlns:a16="http://schemas.microsoft.com/office/drawing/2014/main" val="3304769042"/>
                  </a:ext>
                </a:extLst>
              </a:tr>
              <a:tr h="514719">
                <a:tc>
                  <a:txBody>
                    <a:bodyPr/>
                    <a:lstStyle/>
                    <a:p>
                      <a:pPr algn="l" fontAlgn="b"/>
                      <a:r>
                        <a:rPr lang="en-US" sz="1600" b="0" i="0" u="none" strike="noStrike" dirty="0">
                          <a:solidFill>
                            <a:srgbClr val="366899"/>
                          </a:solidFill>
                          <a:effectLst/>
                          <a:latin typeface="+mj-lt"/>
                        </a:rPr>
                        <a:t>Constant coordination and maintenance of the external relationships and ensuring enough partners will participate each year to accommodate the number of seniors.</a:t>
                      </a:r>
                    </a:p>
                  </a:txBody>
                  <a:tcPr marL="7620" marR="7620" marT="7620" marB="0" anchor="b"/>
                </a:tc>
                <a:extLst>
                  <a:ext uri="{0D108BD9-81ED-4DB2-BD59-A6C34878D82A}">
                    <a16:rowId xmlns:a16="http://schemas.microsoft.com/office/drawing/2014/main" val="3530721148"/>
                  </a:ext>
                </a:extLst>
              </a:tr>
            </a:tbl>
          </a:graphicData>
        </a:graphic>
      </p:graphicFrame>
    </p:spTree>
    <p:extLst>
      <p:ext uri="{BB962C8B-B14F-4D97-AF65-F5344CB8AC3E}">
        <p14:creationId xmlns:p14="http://schemas.microsoft.com/office/powerpoint/2010/main" val="2780929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1002097527"/>
              </p:ext>
            </p:extLst>
          </p:nvPr>
        </p:nvGraphicFramePr>
        <p:xfrm>
          <a:off x="0" y="0"/>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441724">
                <a:tc>
                  <a:txBody>
                    <a:bodyPr/>
                    <a:lstStyle/>
                    <a:p>
                      <a:pPr algn="ctr"/>
                      <a:r>
                        <a:rPr lang="en-US" sz="1800" b="0" dirty="0"/>
                        <a:t>What is the biggest challenge with experiential projects in your program? All Responses</a:t>
                      </a:r>
                    </a:p>
                  </a:txBody>
                  <a:tcPr anchor="ctr"/>
                </a:tc>
                <a:extLst>
                  <a:ext uri="{0D108BD9-81ED-4DB2-BD59-A6C34878D82A}">
                    <a16:rowId xmlns:a16="http://schemas.microsoft.com/office/drawing/2014/main" val="112215653"/>
                  </a:ext>
                </a:extLst>
              </a:tr>
              <a:tr h="404913">
                <a:tc>
                  <a:txBody>
                    <a:bodyPr/>
                    <a:lstStyle/>
                    <a:p>
                      <a:r>
                        <a:rPr lang="en-US" sz="1600" b="0" dirty="0"/>
                        <a:t>Time it takes to solicit, scope and manage each project.  Plus students can be an issue..."</a:t>
                      </a:r>
                      <a:r>
                        <a:rPr lang="en-US" sz="1600" b="0" dirty="0" err="1"/>
                        <a:t>senioritus</a:t>
                      </a:r>
                      <a:r>
                        <a:rPr lang="en-US" sz="1600" b="0" dirty="0"/>
                        <a:t>" </a:t>
                      </a:r>
                    </a:p>
                  </a:txBody>
                  <a:tcPr/>
                </a:tc>
                <a:extLst>
                  <a:ext uri="{0D108BD9-81ED-4DB2-BD59-A6C34878D82A}">
                    <a16:rowId xmlns:a16="http://schemas.microsoft.com/office/drawing/2014/main" val="1077788187"/>
                  </a:ext>
                </a:extLst>
              </a:tr>
              <a:tr h="596499">
                <a:tc>
                  <a:txBody>
                    <a:bodyPr/>
                    <a:lstStyle/>
                    <a:p>
                      <a:r>
                        <a:rPr lang="en-US" sz="1600" dirty="0"/>
                        <a:t>Having enough faculty to manage the students. Our current model involves a project coordinator who teaches the class and then individually assigned faculty to each project team.</a:t>
                      </a:r>
                    </a:p>
                  </a:txBody>
                  <a:tcPr/>
                </a:tc>
                <a:extLst>
                  <a:ext uri="{0D108BD9-81ED-4DB2-BD59-A6C34878D82A}">
                    <a16:rowId xmlns:a16="http://schemas.microsoft.com/office/drawing/2014/main" val="2246807055"/>
                  </a:ext>
                </a:extLst>
              </a:tr>
              <a:tr h="447742">
                <a:tc>
                  <a:txBody>
                    <a:bodyPr/>
                    <a:lstStyle/>
                    <a:p>
                      <a:r>
                        <a:rPr lang="en-US" sz="1600" dirty="0"/>
                        <a:t>Finding enough high quality projects</a:t>
                      </a:r>
                    </a:p>
                  </a:txBody>
                  <a:tcPr/>
                </a:tc>
                <a:extLst>
                  <a:ext uri="{0D108BD9-81ED-4DB2-BD59-A6C34878D82A}">
                    <a16:rowId xmlns:a16="http://schemas.microsoft.com/office/drawing/2014/main" val="3861923820"/>
                  </a:ext>
                </a:extLst>
              </a:tr>
              <a:tr h="466606">
                <a:tc>
                  <a:txBody>
                    <a:bodyPr/>
                    <a:lstStyle/>
                    <a:p>
                      <a:r>
                        <a:rPr lang="en-US" sz="1600" dirty="0"/>
                        <a:t>Student motivation and student ownership</a:t>
                      </a:r>
                    </a:p>
                  </a:txBody>
                  <a:tcPr/>
                </a:tc>
                <a:extLst>
                  <a:ext uri="{0D108BD9-81ED-4DB2-BD59-A6C34878D82A}">
                    <a16:rowId xmlns:a16="http://schemas.microsoft.com/office/drawing/2014/main" val="3224108250"/>
                  </a:ext>
                </a:extLst>
              </a:tr>
              <a:tr h="430520">
                <a:tc>
                  <a:txBody>
                    <a:bodyPr/>
                    <a:lstStyle/>
                    <a:p>
                      <a:r>
                        <a:rPr lang="en-US" sz="1600" dirty="0"/>
                        <a:t>recruiting enough projects</a:t>
                      </a:r>
                    </a:p>
                  </a:txBody>
                  <a:tcPr/>
                </a:tc>
                <a:extLst>
                  <a:ext uri="{0D108BD9-81ED-4DB2-BD59-A6C34878D82A}">
                    <a16:rowId xmlns:a16="http://schemas.microsoft.com/office/drawing/2014/main" val="1101748294"/>
                  </a:ext>
                </a:extLst>
              </a:tr>
              <a:tr h="404913">
                <a:tc>
                  <a:txBody>
                    <a:bodyPr/>
                    <a:lstStyle/>
                    <a:p>
                      <a:r>
                        <a:rPr lang="en-US" sz="1600" dirty="0"/>
                        <a:t>Mentor quality and consistency</a:t>
                      </a:r>
                    </a:p>
                  </a:txBody>
                  <a:tcPr/>
                </a:tc>
                <a:extLst>
                  <a:ext uri="{0D108BD9-81ED-4DB2-BD59-A6C34878D82A}">
                    <a16:rowId xmlns:a16="http://schemas.microsoft.com/office/drawing/2014/main" val="907331378"/>
                  </a:ext>
                </a:extLst>
              </a:tr>
              <a:tr h="404913">
                <a:tc>
                  <a:txBody>
                    <a:bodyPr/>
                    <a:lstStyle/>
                    <a:p>
                      <a:r>
                        <a:rPr lang="en-US" sz="1600" dirty="0"/>
                        <a:t>Finding industry sponsors for the projects</a:t>
                      </a:r>
                    </a:p>
                  </a:txBody>
                  <a:tcPr/>
                </a:tc>
                <a:extLst>
                  <a:ext uri="{0D108BD9-81ED-4DB2-BD59-A6C34878D82A}">
                    <a16:rowId xmlns:a16="http://schemas.microsoft.com/office/drawing/2014/main" val="2992407246"/>
                  </a:ext>
                </a:extLst>
              </a:tr>
              <a:tr h="385407">
                <a:tc>
                  <a:txBody>
                    <a:bodyPr/>
                    <a:lstStyle/>
                    <a:p>
                      <a:r>
                        <a:rPr lang="en-US" sz="1600" dirty="0"/>
                        <a:t>Permission </a:t>
                      </a:r>
                    </a:p>
                  </a:txBody>
                  <a:tcPr/>
                </a:tc>
                <a:extLst>
                  <a:ext uri="{0D108BD9-81ED-4DB2-BD59-A6C34878D82A}">
                    <a16:rowId xmlns:a16="http://schemas.microsoft.com/office/drawing/2014/main" val="2190937004"/>
                  </a:ext>
                </a:extLst>
              </a:tr>
              <a:tr h="401985">
                <a:tc>
                  <a:txBody>
                    <a:bodyPr/>
                    <a:lstStyle/>
                    <a:p>
                      <a:r>
                        <a:rPr lang="en-US" sz="1600" dirty="0"/>
                        <a:t>Getting industry onboarding, making sure projects are open-ended to allow design</a:t>
                      </a:r>
                    </a:p>
                  </a:txBody>
                  <a:tcPr/>
                </a:tc>
                <a:extLst>
                  <a:ext uri="{0D108BD9-81ED-4DB2-BD59-A6C34878D82A}">
                    <a16:rowId xmlns:a16="http://schemas.microsoft.com/office/drawing/2014/main" val="1829759774"/>
                  </a:ext>
                </a:extLst>
              </a:tr>
              <a:tr h="353829">
                <a:tc>
                  <a:txBody>
                    <a:bodyPr/>
                    <a:lstStyle/>
                    <a:p>
                      <a:pPr lvl="0" algn="l" fontAlgn="b"/>
                      <a:r>
                        <a:rPr lang="en-US" sz="1600" b="0" i="0" u="none" strike="noStrike" dirty="0">
                          <a:solidFill>
                            <a:srgbClr val="366899"/>
                          </a:solidFill>
                          <a:effectLst/>
                          <a:latin typeface="+mj-lt"/>
                        </a:rPr>
                        <a:t>Scope creep and/or poorly defined project objectives and/or lack of participation by project liaisons.</a:t>
                      </a:r>
                    </a:p>
                  </a:txBody>
                  <a:tcPr marL="7620" marR="7620" marT="7620" marB="0" anchor="ctr"/>
                </a:tc>
                <a:extLst>
                  <a:ext uri="{0D108BD9-81ED-4DB2-BD59-A6C34878D82A}">
                    <a16:rowId xmlns:a16="http://schemas.microsoft.com/office/drawing/2014/main" val="2116842376"/>
                  </a:ext>
                </a:extLst>
              </a:tr>
              <a:tr h="596499">
                <a:tc>
                  <a:txBody>
                    <a:bodyPr/>
                    <a:lstStyle/>
                    <a:p>
                      <a:r>
                        <a:rPr lang="en-US" sz="1600" dirty="0"/>
                        <a:t>It is more about the program administration. We are soft-funded and are focused on project sponsorships. We miss out a lot of interesting opportunities for students where the client is not able to provide financial support</a:t>
                      </a:r>
                    </a:p>
                  </a:txBody>
                  <a:tcPr/>
                </a:tc>
                <a:extLst>
                  <a:ext uri="{0D108BD9-81ED-4DB2-BD59-A6C34878D82A}">
                    <a16:rowId xmlns:a16="http://schemas.microsoft.com/office/drawing/2014/main" val="762261580"/>
                  </a:ext>
                </a:extLst>
              </a:tr>
              <a:tr h="404913">
                <a:tc>
                  <a:txBody>
                    <a:bodyPr/>
                    <a:lstStyle/>
                    <a:p>
                      <a:r>
                        <a:rPr lang="en-US" sz="1600" dirty="0"/>
                        <a:t>Getting enough good projects at full price at our price point of financial viability.</a:t>
                      </a:r>
                    </a:p>
                  </a:txBody>
                  <a:tcPr/>
                </a:tc>
                <a:extLst>
                  <a:ext uri="{0D108BD9-81ED-4DB2-BD59-A6C34878D82A}">
                    <a16:rowId xmlns:a16="http://schemas.microsoft.com/office/drawing/2014/main" val="3323105463"/>
                  </a:ext>
                </a:extLst>
              </a:tr>
              <a:tr h="303685">
                <a:tc>
                  <a:txBody>
                    <a:bodyPr/>
                    <a:lstStyle/>
                    <a:p>
                      <a:pPr algn="l" fontAlgn="b"/>
                      <a:r>
                        <a:rPr lang="en-US" sz="1600" b="0" i="0" u="none" strike="noStrike" dirty="0">
                          <a:solidFill>
                            <a:srgbClr val="366899"/>
                          </a:solidFill>
                          <a:effectLst/>
                          <a:latin typeface="+mj-lt"/>
                        </a:rPr>
                        <a:t>Balancing learning with delivering a quality result to clients (practicing vs performing)</a:t>
                      </a:r>
                    </a:p>
                  </a:txBody>
                  <a:tcPr marL="7620" marR="7620" marT="7620" marB="0" anchor="ctr"/>
                </a:tc>
                <a:extLst>
                  <a:ext uri="{0D108BD9-81ED-4DB2-BD59-A6C34878D82A}">
                    <a16:rowId xmlns:a16="http://schemas.microsoft.com/office/drawing/2014/main" val="1841356833"/>
                  </a:ext>
                </a:extLst>
              </a:tr>
              <a:tr h="303685">
                <a:tc>
                  <a:txBody>
                    <a:bodyPr/>
                    <a:lstStyle/>
                    <a:p>
                      <a:pPr algn="l" fontAlgn="b"/>
                      <a:r>
                        <a:rPr lang="en-US" sz="1600" b="0" i="0" u="none" strike="noStrike" dirty="0">
                          <a:solidFill>
                            <a:srgbClr val="366899"/>
                          </a:solidFill>
                          <a:effectLst/>
                          <a:latin typeface="+mj-lt"/>
                        </a:rPr>
                        <a:t>Getting good projects not overly but not too narrowly defined</a:t>
                      </a:r>
                    </a:p>
                  </a:txBody>
                  <a:tcPr marL="7620" marR="7620" marT="7620" marB="0" anchor="ctr"/>
                </a:tc>
                <a:extLst>
                  <a:ext uri="{0D108BD9-81ED-4DB2-BD59-A6C34878D82A}">
                    <a16:rowId xmlns:a16="http://schemas.microsoft.com/office/drawing/2014/main" val="3770110135"/>
                  </a:ext>
                </a:extLst>
              </a:tr>
              <a:tr h="510164">
                <a:tc>
                  <a:txBody>
                    <a:bodyPr/>
                    <a:lstStyle/>
                    <a:p>
                      <a:pPr algn="l" fontAlgn="b"/>
                      <a:r>
                        <a:rPr lang="en-US" sz="1600" b="0" i="0" u="none" strike="noStrike" dirty="0">
                          <a:solidFill>
                            <a:srgbClr val="366899"/>
                          </a:solidFill>
                          <a:effectLst/>
                          <a:latin typeface="+mj-lt"/>
                        </a:rPr>
                        <a:t>Getting the students to realize that time is going by and they need to produce. Too much waiting for the last minute.  I have established deadlines with deliverables/expectations which help somewhat</a:t>
                      </a:r>
                    </a:p>
                  </a:txBody>
                  <a:tcPr marL="7620" marR="7620" marT="7620" marB="0" anchor="ctr"/>
                </a:tc>
                <a:extLst>
                  <a:ext uri="{0D108BD9-81ED-4DB2-BD59-A6C34878D82A}">
                    <a16:rowId xmlns:a16="http://schemas.microsoft.com/office/drawing/2014/main" val="2000314716"/>
                  </a:ext>
                </a:extLst>
              </a:tr>
            </a:tbl>
          </a:graphicData>
        </a:graphic>
      </p:graphicFrame>
    </p:spTree>
    <p:extLst>
      <p:ext uri="{BB962C8B-B14F-4D97-AF65-F5344CB8AC3E}">
        <p14:creationId xmlns:p14="http://schemas.microsoft.com/office/powerpoint/2010/main" val="3963249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4A7713-4DD9-E8F6-DCE2-3DF0E134CAF4}"/>
              </a:ext>
            </a:extLst>
          </p:cNvPr>
          <p:cNvGraphicFramePr>
            <a:graphicFrameLocks noGrp="1"/>
          </p:cNvGraphicFramePr>
          <p:nvPr>
            <p:extLst>
              <p:ext uri="{D42A27DB-BD31-4B8C-83A1-F6EECF244321}">
                <p14:modId xmlns:p14="http://schemas.microsoft.com/office/powerpoint/2010/main" val="245687440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56924335"/>
                    </a:ext>
                  </a:extLst>
                </a:gridCol>
              </a:tblGrid>
              <a:tr h="760523">
                <a:tc>
                  <a:txBody>
                    <a:bodyPr/>
                    <a:lstStyle/>
                    <a:p>
                      <a:pPr algn="ctr"/>
                      <a:r>
                        <a:rPr lang="en-US" sz="1800" b="0" dirty="0"/>
                        <a:t>What is the biggest challenge with experiential projects in your program? All Responses</a:t>
                      </a:r>
                    </a:p>
                  </a:txBody>
                  <a:tcPr anchor="ctr"/>
                </a:tc>
                <a:extLst>
                  <a:ext uri="{0D108BD9-81ED-4DB2-BD59-A6C34878D82A}">
                    <a16:rowId xmlns:a16="http://schemas.microsoft.com/office/drawing/2014/main" val="112215653"/>
                  </a:ext>
                </a:extLst>
              </a:tr>
              <a:tr h="697145">
                <a:tc>
                  <a:txBody>
                    <a:bodyPr/>
                    <a:lstStyle/>
                    <a:p>
                      <a:r>
                        <a:rPr lang="en-US" sz="1600" b="0" dirty="0"/>
                        <a:t>Funding and being a one semester project</a:t>
                      </a:r>
                    </a:p>
                  </a:txBody>
                  <a:tcPr/>
                </a:tc>
                <a:extLst>
                  <a:ext uri="{0D108BD9-81ED-4DB2-BD59-A6C34878D82A}">
                    <a16:rowId xmlns:a16="http://schemas.microsoft.com/office/drawing/2014/main" val="1077788187"/>
                  </a:ext>
                </a:extLst>
              </a:tr>
              <a:tr h="1027001">
                <a:tc>
                  <a:txBody>
                    <a:bodyPr/>
                    <a:lstStyle/>
                    <a:p>
                      <a:r>
                        <a:rPr lang="en-US" sz="1600" dirty="0"/>
                        <a:t>Securing fees</a:t>
                      </a:r>
                    </a:p>
                  </a:txBody>
                  <a:tcPr/>
                </a:tc>
                <a:extLst>
                  <a:ext uri="{0D108BD9-81ED-4DB2-BD59-A6C34878D82A}">
                    <a16:rowId xmlns:a16="http://schemas.microsoft.com/office/drawing/2014/main" val="2246807055"/>
                  </a:ext>
                </a:extLst>
              </a:tr>
              <a:tr h="770884">
                <a:tc>
                  <a:txBody>
                    <a:bodyPr/>
                    <a:lstStyle/>
                    <a:p>
                      <a:r>
                        <a:rPr lang="en-US" sz="1600" dirty="0"/>
                        <a:t>getting everyone to work</a:t>
                      </a:r>
                    </a:p>
                  </a:txBody>
                  <a:tcPr/>
                </a:tc>
                <a:extLst>
                  <a:ext uri="{0D108BD9-81ED-4DB2-BD59-A6C34878D82A}">
                    <a16:rowId xmlns:a16="http://schemas.microsoft.com/office/drawing/2014/main" val="3861923820"/>
                  </a:ext>
                </a:extLst>
              </a:tr>
              <a:tr h="803363">
                <a:tc>
                  <a:txBody>
                    <a:bodyPr/>
                    <a:lstStyle/>
                    <a:p>
                      <a:r>
                        <a:rPr lang="en-US" sz="1600" dirty="0"/>
                        <a:t>Time</a:t>
                      </a:r>
                    </a:p>
                  </a:txBody>
                  <a:tcPr/>
                </a:tc>
                <a:extLst>
                  <a:ext uri="{0D108BD9-81ED-4DB2-BD59-A6C34878D82A}">
                    <a16:rowId xmlns:a16="http://schemas.microsoft.com/office/drawing/2014/main" val="3224108250"/>
                  </a:ext>
                </a:extLst>
              </a:tr>
              <a:tr h="741233">
                <a:tc>
                  <a:txBody>
                    <a:bodyPr/>
                    <a:lstStyle/>
                    <a:p>
                      <a:r>
                        <a:rPr lang="en-US" sz="1600" dirty="0"/>
                        <a:t>Funding enough projects</a:t>
                      </a:r>
                    </a:p>
                  </a:txBody>
                  <a:tcPr/>
                </a:tc>
                <a:extLst>
                  <a:ext uri="{0D108BD9-81ED-4DB2-BD59-A6C34878D82A}">
                    <a16:rowId xmlns:a16="http://schemas.microsoft.com/office/drawing/2014/main" val="1101748294"/>
                  </a:ext>
                </a:extLst>
              </a:tr>
              <a:tr h="697145">
                <a:tc>
                  <a:txBody>
                    <a:bodyPr/>
                    <a:lstStyle/>
                    <a:p>
                      <a:r>
                        <a:rPr lang="en-US" sz="1600" dirty="0"/>
                        <a:t>Team formation and student engagement, ensuring projects are the right fit for the program</a:t>
                      </a:r>
                    </a:p>
                  </a:txBody>
                  <a:tcPr/>
                </a:tc>
                <a:extLst>
                  <a:ext uri="{0D108BD9-81ED-4DB2-BD59-A6C34878D82A}">
                    <a16:rowId xmlns:a16="http://schemas.microsoft.com/office/drawing/2014/main" val="907331378"/>
                  </a:ext>
                </a:extLst>
              </a:tr>
              <a:tr h="697145">
                <a:tc>
                  <a:txBody>
                    <a:bodyPr/>
                    <a:lstStyle/>
                    <a:p>
                      <a:r>
                        <a:rPr lang="en-US" sz="1600" dirty="0"/>
                        <a:t>Communication between partners and teams</a:t>
                      </a:r>
                    </a:p>
                  </a:txBody>
                  <a:tcPr/>
                </a:tc>
                <a:extLst>
                  <a:ext uri="{0D108BD9-81ED-4DB2-BD59-A6C34878D82A}">
                    <a16:rowId xmlns:a16="http://schemas.microsoft.com/office/drawing/2014/main" val="2992407246"/>
                  </a:ext>
                </a:extLst>
              </a:tr>
              <a:tr h="663561">
                <a:tc>
                  <a:txBody>
                    <a:bodyPr/>
                    <a:lstStyle/>
                    <a:p>
                      <a:r>
                        <a:rPr lang="en-US" sz="1600" dirty="0"/>
                        <a:t>Making sure teams closely engage with clients</a:t>
                      </a:r>
                    </a:p>
                  </a:txBody>
                  <a:tcPr/>
                </a:tc>
                <a:extLst>
                  <a:ext uri="{0D108BD9-81ED-4DB2-BD59-A6C34878D82A}">
                    <a16:rowId xmlns:a16="http://schemas.microsoft.com/office/drawing/2014/main" val="2190937004"/>
                  </a:ext>
                </a:extLst>
              </a:tr>
            </a:tbl>
          </a:graphicData>
        </a:graphic>
      </p:graphicFrame>
    </p:spTree>
    <p:extLst>
      <p:ext uri="{BB962C8B-B14F-4D97-AF65-F5344CB8AC3E}">
        <p14:creationId xmlns:p14="http://schemas.microsoft.com/office/powerpoint/2010/main" val="157539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D67944-A26A-4013-9FB6-05278CA5FE31}"/>
              </a:ext>
            </a:extLst>
          </p:cNvPr>
          <p:cNvSpPr txBox="1"/>
          <p:nvPr/>
        </p:nvSpPr>
        <p:spPr>
          <a:xfrm>
            <a:off x="312196" y="5884642"/>
            <a:ext cx="731520" cy="276999"/>
          </a:xfrm>
          <a:prstGeom prst="rect">
            <a:avLst/>
          </a:prstGeom>
          <a:noFill/>
        </p:spPr>
        <p:txBody>
          <a:bodyPr wrap="square" rtlCol="0">
            <a:spAutoFit/>
          </a:bodyPr>
          <a:lstStyle/>
          <a:p>
            <a:r>
              <a:rPr lang="en-US" sz="1200" dirty="0"/>
              <a:t>n = 93</a:t>
            </a:r>
          </a:p>
        </p:txBody>
      </p:sp>
      <p:sp>
        <p:nvSpPr>
          <p:cNvPr id="4" name="Rectangle 3">
            <a:extLst>
              <a:ext uri="{FF2B5EF4-FFF2-40B4-BE49-F238E27FC236}">
                <a16:creationId xmlns:a16="http://schemas.microsoft.com/office/drawing/2014/main" id="{4B7E723D-36B7-42A9-826D-CE4F15BBCCEB}"/>
              </a:ext>
            </a:extLst>
          </p:cNvPr>
          <p:cNvSpPr/>
          <p:nvPr/>
        </p:nvSpPr>
        <p:spPr>
          <a:xfrm>
            <a:off x="2011456" y="215483"/>
            <a:ext cx="8169088" cy="523220"/>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Are Live Clients Involved?</a:t>
            </a:r>
          </a:p>
        </p:txBody>
      </p:sp>
      <p:graphicFrame>
        <p:nvGraphicFramePr>
          <p:cNvPr id="7" name="Chart 6">
            <a:extLst>
              <a:ext uri="{FF2B5EF4-FFF2-40B4-BE49-F238E27FC236}">
                <a16:creationId xmlns:a16="http://schemas.microsoft.com/office/drawing/2014/main" id="{E2BE714C-68CB-C396-3862-7A50A0925AED}"/>
              </a:ext>
            </a:extLst>
          </p:cNvPr>
          <p:cNvGraphicFramePr/>
          <p:nvPr>
            <p:extLst>
              <p:ext uri="{D42A27DB-BD31-4B8C-83A1-F6EECF244321}">
                <p14:modId xmlns:p14="http://schemas.microsoft.com/office/powerpoint/2010/main" val="3238170134"/>
              </p:ext>
            </p:extLst>
          </p:nvPr>
        </p:nvGraphicFramePr>
        <p:xfrm>
          <a:off x="-532301" y="1171364"/>
          <a:ext cx="6772907" cy="4515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6C4B089-4E0A-F221-5584-CEF53C87EE3A}"/>
              </a:ext>
            </a:extLst>
          </p:cNvPr>
          <p:cNvGraphicFramePr/>
          <p:nvPr>
            <p:extLst>
              <p:ext uri="{D42A27DB-BD31-4B8C-83A1-F6EECF244321}">
                <p14:modId xmlns:p14="http://schemas.microsoft.com/office/powerpoint/2010/main" val="2317766063"/>
              </p:ext>
            </p:extLst>
          </p:nvPr>
        </p:nvGraphicFramePr>
        <p:xfrm>
          <a:off x="6240606" y="1682714"/>
          <a:ext cx="5238853" cy="3492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80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141924965"/>
              </p:ext>
            </p:extLst>
          </p:nvPr>
        </p:nvGraphicFramePr>
        <p:xfrm>
          <a:off x="334780" y="1429142"/>
          <a:ext cx="7878481" cy="4593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2D67944-A26A-4013-9FB6-05278CA5FE31}"/>
              </a:ext>
            </a:extLst>
          </p:cNvPr>
          <p:cNvSpPr txBox="1"/>
          <p:nvPr/>
        </p:nvSpPr>
        <p:spPr>
          <a:xfrm>
            <a:off x="312196" y="5884642"/>
            <a:ext cx="731520" cy="276999"/>
          </a:xfrm>
          <a:prstGeom prst="rect">
            <a:avLst/>
          </a:prstGeom>
          <a:noFill/>
        </p:spPr>
        <p:txBody>
          <a:bodyPr wrap="square" rtlCol="0">
            <a:spAutoFit/>
          </a:bodyPr>
          <a:lstStyle/>
          <a:p>
            <a:r>
              <a:rPr lang="en-US" sz="1200" dirty="0"/>
              <a:t>n = 93</a:t>
            </a:r>
          </a:p>
        </p:txBody>
      </p:sp>
      <p:sp>
        <p:nvSpPr>
          <p:cNvPr id="4" name="Rectangle 3">
            <a:extLst>
              <a:ext uri="{FF2B5EF4-FFF2-40B4-BE49-F238E27FC236}">
                <a16:creationId xmlns:a16="http://schemas.microsoft.com/office/drawing/2014/main" id="{4B7E723D-36B7-42A9-826D-CE4F15BBCCEB}"/>
              </a:ext>
            </a:extLst>
          </p:cNvPr>
          <p:cNvSpPr/>
          <p:nvPr/>
        </p:nvSpPr>
        <p:spPr>
          <a:xfrm>
            <a:off x="2011456" y="215483"/>
            <a:ext cx="8169088" cy="523220"/>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Are Live Clients Involved? By Discipline</a:t>
            </a:r>
          </a:p>
        </p:txBody>
      </p:sp>
      <p:sp>
        <p:nvSpPr>
          <p:cNvPr id="3" name="TextBox 2">
            <a:extLst>
              <a:ext uri="{FF2B5EF4-FFF2-40B4-BE49-F238E27FC236}">
                <a16:creationId xmlns:a16="http://schemas.microsoft.com/office/drawing/2014/main" id="{07E5D809-BC26-AEDA-0D30-3A1EB2414C6A}"/>
              </a:ext>
            </a:extLst>
          </p:cNvPr>
          <p:cNvSpPr txBox="1"/>
          <p:nvPr/>
        </p:nvSpPr>
        <p:spPr>
          <a:xfrm>
            <a:off x="9019417" y="2340919"/>
            <a:ext cx="1515834" cy="369332"/>
          </a:xfrm>
          <a:prstGeom prst="rect">
            <a:avLst/>
          </a:prstGeom>
          <a:noFill/>
        </p:spPr>
        <p:txBody>
          <a:bodyPr wrap="square" rtlCol="0">
            <a:spAutoFit/>
          </a:bodyPr>
          <a:lstStyle/>
          <a:p>
            <a:pPr algn="ctr"/>
            <a:r>
              <a:rPr lang="en-US" dirty="0">
                <a:solidFill>
                  <a:srgbClr val="C00000"/>
                </a:solidFill>
              </a:rPr>
              <a:t>-2 </a:t>
            </a:r>
            <a:r>
              <a:rPr lang="en-US" dirty="0"/>
              <a:t>pts</a:t>
            </a:r>
          </a:p>
        </p:txBody>
      </p:sp>
      <p:sp>
        <p:nvSpPr>
          <p:cNvPr id="5" name="TextBox 4">
            <a:extLst>
              <a:ext uri="{FF2B5EF4-FFF2-40B4-BE49-F238E27FC236}">
                <a16:creationId xmlns:a16="http://schemas.microsoft.com/office/drawing/2014/main" id="{5F0D8B41-BD9F-AE4F-A270-D81C10EF2DF0}"/>
              </a:ext>
            </a:extLst>
          </p:cNvPr>
          <p:cNvSpPr txBox="1"/>
          <p:nvPr/>
        </p:nvSpPr>
        <p:spPr>
          <a:xfrm>
            <a:off x="7697449" y="1495269"/>
            <a:ext cx="4159771" cy="584775"/>
          </a:xfrm>
          <a:prstGeom prst="rect">
            <a:avLst/>
          </a:prstGeom>
          <a:noFill/>
        </p:spPr>
        <p:txBody>
          <a:bodyPr wrap="square" rtlCol="0">
            <a:spAutoFit/>
          </a:bodyPr>
          <a:lstStyle/>
          <a:p>
            <a:pPr algn="ctr"/>
            <a:r>
              <a:rPr lang="en-US" sz="1600" dirty="0"/>
              <a:t>Year over Year change, likelihood to use any live clients</a:t>
            </a:r>
          </a:p>
        </p:txBody>
      </p:sp>
      <p:sp>
        <p:nvSpPr>
          <p:cNvPr id="7" name="TextBox 6">
            <a:extLst>
              <a:ext uri="{FF2B5EF4-FFF2-40B4-BE49-F238E27FC236}">
                <a16:creationId xmlns:a16="http://schemas.microsoft.com/office/drawing/2014/main" id="{3C7E7B63-B306-A514-FC94-B9DD20AB101E}"/>
              </a:ext>
            </a:extLst>
          </p:cNvPr>
          <p:cNvSpPr txBox="1"/>
          <p:nvPr/>
        </p:nvSpPr>
        <p:spPr>
          <a:xfrm>
            <a:off x="9222698" y="3244334"/>
            <a:ext cx="1109272" cy="369332"/>
          </a:xfrm>
          <a:prstGeom prst="rect">
            <a:avLst/>
          </a:prstGeom>
          <a:noFill/>
        </p:spPr>
        <p:txBody>
          <a:bodyPr wrap="square" rtlCol="0">
            <a:spAutoFit/>
          </a:bodyPr>
          <a:lstStyle/>
          <a:p>
            <a:pPr algn="ctr"/>
            <a:r>
              <a:rPr lang="en-US" dirty="0">
                <a:solidFill>
                  <a:srgbClr val="C00000"/>
                </a:solidFill>
              </a:rPr>
              <a:t>-8 </a:t>
            </a:r>
            <a:r>
              <a:rPr lang="en-US" dirty="0"/>
              <a:t>pts</a:t>
            </a:r>
          </a:p>
        </p:txBody>
      </p:sp>
      <p:sp>
        <p:nvSpPr>
          <p:cNvPr id="8" name="TextBox 7">
            <a:extLst>
              <a:ext uri="{FF2B5EF4-FFF2-40B4-BE49-F238E27FC236}">
                <a16:creationId xmlns:a16="http://schemas.microsoft.com/office/drawing/2014/main" id="{2035A3D9-9BFF-1945-4D26-0F71545F71DC}"/>
              </a:ext>
            </a:extLst>
          </p:cNvPr>
          <p:cNvSpPr txBox="1"/>
          <p:nvPr/>
        </p:nvSpPr>
        <p:spPr>
          <a:xfrm>
            <a:off x="9222698" y="4147749"/>
            <a:ext cx="1109272" cy="369332"/>
          </a:xfrm>
          <a:prstGeom prst="rect">
            <a:avLst/>
          </a:prstGeom>
          <a:noFill/>
        </p:spPr>
        <p:txBody>
          <a:bodyPr wrap="square" rtlCol="0">
            <a:spAutoFit/>
          </a:bodyPr>
          <a:lstStyle/>
          <a:p>
            <a:pPr algn="ctr"/>
            <a:r>
              <a:rPr lang="en-US" dirty="0">
                <a:solidFill>
                  <a:srgbClr val="96BA65"/>
                </a:solidFill>
              </a:rPr>
              <a:t>+11 </a:t>
            </a:r>
            <a:r>
              <a:rPr lang="en-US" dirty="0"/>
              <a:t>pts</a:t>
            </a:r>
          </a:p>
        </p:txBody>
      </p:sp>
      <p:sp>
        <p:nvSpPr>
          <p:cNvPr id="9" name="TextBox 8">
            <a:extLst>
              <a:ext uri="{FF2B5EF4-FFF2-40B4-BE49-F238E27FC236}">
                <a16:creationId xmlns:a16="http://schemas.microsoft.com/office/drawing/2014/main" id="{D46894E0-1CA0-46AF-2E1B-0E71A4F84CAB}"/>
              </a:ext>
            </a:extLst>
          </p:cNvPr>
          <p:cNvSpPr txBox="1"/>
          <p:nvPr/>
        </p:nvSpPr>
        <p:spPr>
          <a:xfrm>
            <a:off x="8921175" y="4998199"/>
            <a:ext cx="1712318" cy="369332"/>
          </a:xfrm>
          <a:prstGeom prst="rect">
            <a:avLst/>
          </a:prstGeom>
          <a:noFill/>
        </p:spPr>
        <p:txBody>
          <a:bodyPr wrap="square" rtlCol="0">
            <a:spAutoFit/>
          </a:bodyPr>
          <a:lstStyle/>
          <a:p>
            <a:pPr algn="ctr"/>
            <a:r>
              <a:rPr lang="en-US" dirty="0">
                <a:solidFill>
                  <a:srgbClr val="EB891C"/>
                </a:solidFill>
              </a:rPr>
              <a:t>No Change</a:t>
            </a:r>
          </a:p>
        </p:txBody>
      </p:sp>
    </p:spTree>
    <p:extLst>
      <p:ext uri="{BB962C8B-B14F-4D97-AF65-F5344CB8AC3E}">
        <p14:creationId xmlns:p14="http://schemas.microsoft.com/office/powerpoint/2010/main" val="410937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85D23-4136-4C11-AD36-81616536E862}"/>
              </a:ext>
            </a:extLst>
          </p:cNvPr>
          <p:cNvSpPr/>
          <p:nvPr/>
        </p:nvSpPr>
        <p:spPr>
          <a:xfrm>
            <a:off x="2330823" y="225893"/>
            <a:ext cx="7530353"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Experiential Project-based Learning Requirement Trendline</a:t>
            </a:r>
          </a:p>
        </p:txBody>
      </p:sp>
      <p:graphicFrame>
        <p:nvGraphicFramePr>
          <p:cNvPr id="7" name="Chart 6">
            <a:extLst>
              <a:ext uri="{FF2B5EF4-FFF2-40B4-BE49-F238E27FC236}">
                <a16:creationId xmlns:a16="http://schemas.microsoft.com/office/drawing/2014/main" id="{557220D3-9C93-0EDF-A50B-8CFEC497B919}"/>
              </a:ext>
            </a:extLst>
          </p:cNvPr>
          <p:cNvGraphicFramePr/>
          <p:nvPr>
            <p:extLst>
              <p:ext uri="{D42A27DB-BD31-4B8C-83A1-F6EECF244321}">
                <p14:modId xmlns:p14="http://schemas.microsoft.com/office/powerpoint/2010/main" val="1065615485"/>
              </p:ext>
            </p:extLst>
          </p:nvPr>
        </p:nvGraphicFramePr>
        <p:xfrm>
          <a:off x="101869" y="2272041"/>
          <a:ext cx="4709974" cy="31399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B0E4126-0F07-3FF9-4671-B103763FF9C8}"/>
              </a:ext>
            </a:extLst>
          </p:cNvPr>
          <p:cNvGraphicFramePr/>
          <p:nvPr>
            <p:extLst>
              <p:ext uri="{D42A27DB-BD31-4B8C-83A1-F6EECF244321}">
                <p14:modId xmlns:p14="http://schemas.microsoft.com/office/powerpoint/2010/main" val="1466366880"/>
              </p:ext>
            </p:extLst>
          </p:nvPr>
        </p:nvGraphicFramePr>
        <p:xfrm>
          <a:off x="4673533" y="1359954"/>
          <a:ext cx="6772907" cy="451527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C41C3E9-05B5-266C-E568-A2C11FDD2C10}"/>
              </a:ext>
            </a:extLst>
          </p:cNvPr>
          <p:cNvSpPr txBox="1"/>
          <p:nvPr/>
        </p:nvSpPr>
        <p:spPr>
          <a:xfrm>
            <a:off x="9546067" y="1359954"/>
            <a:ext cx="2554093" cy="646331"/>
          </a:xfrm>
          <a:prstGeom prst="rect">
            <a:avLst/>
          </a:prstGeom>
          <a:noFill/>
        </p:spPr>
        <p:txBody>
          <a:bodyPr wrap="square">
            <a:spAutoFit/>
          </a:bodyPr>
          <a:lstStyle/>
          <a:p>
            <a:pPr algn="ctr"/>
            <a:r>
              <a:rPr lang="en-US" sz="3600" dirty="0">
                <a:ln/>
                <a:solidFill>
                  <a:srgbClr val="EB891C"/>
                </a:solidFill>
              </a:rPr>
              <a:t>🚀70%</a:t>
            </a:r>
          </a:p>
        </p:txBody>
      </p:sp>
      <p:sp>
        <p:nvSpPr>
          <p:cNvPr id="6" name="TextBox 5">
            <a:extLst>
              <a:ext uri="{FF2B5EF4-FFF2-40B4-BE49-F238E27FC236}">
                <a16:creationId xmlns:a16="http://schemas.microsoft.com/office/drawing/2014/main" id="{80475238-E6E9-16D7-D95F-386CC34F6614}"/>
              </a:ext>
            </a:extLst>
          </p:cNvPr>
          <p:cNvSpPr txBox="1"/>
          <p:nvPr/>
        </p:nvSpPr>
        <p:spPr>
          <a:xfrm>
            <a:off x="312196" y="5884642"/>
            <a:ext cx="731520" cy="276999"/>
          </a:xfrm>
          <a:prstGeom prst="rect">
            <a:avLst/>
          </a:prstGeom>
          <a:noFill/>
        </p:spPr>
        <p:txBody>
          <a:bodyPr wrap="square" rtlCol="0">
            <a:spAutoFit/>
          </a:bodyPr>
          <a:lstStyle/>
          <a:p>
            <a:r>
              <a:rPr lang="en-US" sz="1200" dirty="0"/>
              <a:t>n = 92</a:t>
            </a:r>
          </a:p>
        </p:txBody>
      </p:sp>
    </p:spTree>
    <p:extLst>
      <p:ext uri="{BB962C8B-B14F-4D97-AF65-F5344CB8AC3E}">
        <p14:creationId xmlns:p14="http://schemas.microsoft.com/office/powerpoint/2010/main" val="179603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D0398C1-3A9E-4B98-9CA0-29D86198FB73}"/>
              </a:ext>
            </a:extLst>
          </p:cNvPr>
          <p:cNvGraphicFramePr/>
          <p:nvPr>
            <p:extLst>
              <p:ext uri="{D42A27DB-BD31-4B8C-83A1-F6EECF244321}">
                <p14:modId xmlns:p14="http://schemas.microsoft.com/office/powerpoint/2010/main" val="1338985803"/>
              </p:ext>
            </p:extLst>
          </p:nvPr>
        </p:nvGraphicFramePr>
        <p:xfrm>
          <a:off x="337217" y="1533412"/>
          <a:ext cx="8086910" cy="46188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F55B9F5-6381-4C40-9560-B7249E15547D}"/>
              </a:ext>
            </a:extLst>
          </p:cNvPr>
          <p:cNvSpPr txBox="1"/>
          <p:nvPr/>
        </p:nvSpPr>
        <p:spPr>
          <a:xfrm>
            <a:off x="745560" y="5875226"/>
            <a:ext cx="731520" cy="276999"/>
          </a:xfrm>
          <a:prstGeom prst="rect">
            <a:avLst/>
          </a:prstGeom>
          <a:noFill/>
        </p:spPr>
        <p:txBody>
          <a:bodyPr wrap="square" rtlCol="0">
            <a:spAutoFit/>
          </a:bodyPr>
          <a:lstStyle/>
          <a:p>
            <a:r>
              <a:rPr lang="en-US" sz="1200" dirty="0"/>
              <a:t>n = 92</a:t>
            </a:r>
          </a:p>
        </p:txBody>
      </p:sp>
      <p:sp>
        <p:nvSpPr>
          <p:cNvPr id="2" name="Rectangle 1">
            <a:extLst>
              <a:ext uri="{FF2B5EF4-FFF2-40B4-BE49-F238E27FC236}">
                <a16:creationId xmlns:a16="http://schemas.microsoft.com/office/drawing/2014/main" id="{03F85D23-4136-4C11-AD36-81616536E862}"/>
              </a:ext>
            </a:extLst>
          </p:cNvPr>
          <p:cNvSpPr/>
          <p:nvPr/>
        </p:nvSpPr>
        <p:spPr>
          <a:xfrm>
            <a:off x="2330823" y="225893"/>
            <a:ext cx="7530353" cy="954107"/>
          </a:xfrm>
          <a:prstGeom prst="rect">
            <a:avLst/>
          </a:prstGeom>
        </p:spPr>
        <p:txBody>
          <a:bodyPr wrap="square">
            <a:spAutoFit/>
          </a:bodyPr>
          <a:lstStyle/>
          <a:p>
            <a:pPr algn="ctr">
              <a:defRPr sz="2200" b="0" i="0" u="none" strike="noStrike" kern="1200" cap="none" spc="0" normalizeH="0" baseline="0">
                <a:solidFill>
                  <a:srgbClr val="294E73">
                    <a:lumMod val="65000"/>
                    <a:lumOff val="35000"/>
                  </a:srgbClr>
                </a:solidFill>
                <a:latin typeface="+mj-lt"/>
                <a:ea typeface="+mj-ea"/>
                <a:cs typeface="+mj-cs"/>
              </a:defRPr>
            </a:pPr>
            <a:r>
              <a:rPr lang="en-US" sz="2800" dirty="0">
                <a:solidFill>
                  <a:srgbClr val="294E73"/>
                </a:solidFill>
              </a:rPr>
              <a:t>Required Experiential PBL Program By Discipline</a:t>
            </a:r>
          </a:p>
        </p:txBody>
      </p:sp>
      <p:sp>
        <p:nvSpPr>
          <p:cNvPr id="4" name="Rectangle 3">
            <a:extLst>
              <a:ext uri="{FF2B5EF4-FFF2-40B4-BE49-F238E27FC236}">
                <a16:creationId xmlns:a16="http://schemas.microsoft.com/office/drawing/2014/main" id="{9C0EFC88-A2A6-6D6A-0DD7-A556DA5E5E0A}"/>
              </a:ext>
            </a:extLst>
          </p:cNvPr>
          <p:cNvSpPr/>
          <p:nvPr/>
        </p:nvSpPr>
        <p:spPr>
          <a:xfrm>
            <a:off x="8424126" y="2657878"/>
            <a:ext cx="3243664"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solidFill>
                  <a:srgbClr val="96BA65"/>
                </a:solidFill>
                <a:uLnTx/>
                <a:uFillTx/>
                <a:latin typeface="Gotham"/>
                <a:ea typeface="+mn-ea"/>
                <a:cs typeface="+mn-cs"/>
              </a:rPr>
              <a:t>+18 pts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294E73"/>
                </a:solidFill>
                <a:uLnTx/>
                <a:uFillTx/>
                <a:latin typeface="Gotham"/>
                <a:ea typeface="+mn-ea"/>
                <a:cs typeface="+mn-cs"/>
              </a:rPr>
              <a:t>Business programs requiring PBL</a:t>
            </a:r>
            <a:endParaRPr lang="en-US" sz="4000" dirty="0">
              <a:ln/>
              <a:solidFill>
                <a:srgbClr val="FE3634"/>
              </a:solidFill>
              <a:effectLst>
                <a:outerShdw blurRad="38100" dist="19050" dir="2700000" algn="tl" rotWithShape="0">
                  <a:schemeClr val="dk1">
                    <a:lumMod val="50000"/>
                    <a:alpha val="40000"/>
                  </a:schemeClr>
                </a:outerShdw>
              </a:effectLst>
            </a:endParaRPr>
          </a:p>
          <a:p>
            <a:pPr algn="ctr"/>
            <a:r>
              <a:rPr lang="en-US" sz="4000" dirty="0">
                <a:ln/>
                <a:solidFill>
                  <a:srgbClr val="C00000"/>
                </a:solidFill>
              </a:rPr>
              <a:t>-3 pts</a:t>
            </a:r>
            <a:endParaRPr lang="en-US" sz="2000" dirty="0">
              <a:ln/>
              <a:solidFill>
                <a:srgbClr val="C00000"/>
              </a:solidFill>
            </a:endParaRPr>
          </a:p>
          <a:p>
            <a:pPr algn="ctr"/>
            <a:r>
              <a:rPr lang="en-US" sz="2000" cap="none" spc="0" dirty="0">
                <a:ln/>
                <a:solidFill>
                  <a:srgbClr val="294E73"/>
                </a:solidFill>
              </a:rPr>
              <a:t>Engineering programs </a:t>
            </a:r>
            <a:r>
              <a:rPr lang="en-US" sz="2000" dirty="0">
                <a:ln/>
                <a:solidFill>
                  <a:srgbClr val="294E73"/>
                </a:solidFill>
              </a:rPr>
              <a:t>r</a:t>
            </a:r>
            <a:r>
              <a:rPr lang="en-US" sz="2000" cap="none" spc="0" dirty="0">
                <a:ln/>
                <a:solidFill>
                  <a:srgbClr val="294E73"/>
                </a:solidFill>
              </a:rPr>
              <a:t>equiring PBL</a:t>
            </a:r>
            <a:endParaRPr lang="en-US" sz="3600" cap="none" spc="0" dirty="0">
              <a:ln/>
              <a:solidFill>
                <a:srgbClr val="294E73"/>
              </a:solidFill>
            </a:endParaRPr>
          </a:p>
        </p:txBody>
      </p:sp>
      <p:sp>
        <p:nvSpPr>
          <p:cNvPr id="10" name="TextBox 9">
            <a:extLst>
              <a:ext uri="{FF2B5EF4-FFF2-40B4-BE49-F238E27FC236}">
                <a16:creationId xmlns:a16="http://schemas.microsoft.com/office/drawing/2014/main" id="{34038D46-CB8C-B5F1-DB4C-0CB8AC8071E4}"/>
              </a:ext>
            </a:extLst>
          </p:cNvPr>
          <p:cNvSpPr txBox="1"/>
          <p:nvPr/>
        </p:nvSpPr>
        <p:spPr>
          <a:xfrm>
            <a:off x="8794820" y="2196213"/>
            <a:ext cx="2502277" cy="461665"/>
          </a:xfrm>
          <a:prstGeom prst="rect">
            <a:avLst/>
          </a:prstGeom>
          <a:noFill/>
        </p:spPr>
        <p:txBody>
          <a:bodyPr wrap="square">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Year over Year</a:t>
            </a:r>
            <a:endParaRPr lang="en-US" sz="2400" dirty="0"/>
          </a:p>
        </p:txBody>
      </p:sp>
    </p:spTree>
    <p:extLst>
      <p:ext uri="{BB962C8B-B14F-4D97-AF65-F5344CB8AC3E}">
        <p14:creationId xmlns:p14="http://schemas.microsoft.com/office/powerpoint/2010/main" val="83439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5624343D-910A-1702-9870-8223A08579E8}"/>
              </a:ext>
            </a:extLst>
          </p:cNvPr>
          <p:cNvGraphicFramePr/>
          <p:nvPr>
            <p:extLst>
              <p:ext uri="{D42A27DB-BD31-4B8C-83A1-F6EECF244321}">
                <p14:modId xmlns:p14="http://schemas.microsoft.com/office/powerpoint/2010/main" val="839736635"/>
              </p:ext>
            </p:extLst>
          </p:nvPr>
        </p:nvGraphicFramePr>
        <p:xfrm>
          <a:off x="648124" y="1298882"/>
          <a:ext cx="6772907" cy="45152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D1F3120-ECC6-4B8E-81EE-74F4B8517A90}"/>
              </a:ext>
            </a:extLst>
          </p:cNvPr>
          <p:cNvSpPr txBox="1"/>
          <p:nvPr/>
        </p:nvSpPr>
        <p:spPr>
          <a:xfrm>
            <a:off x="5203857" y="5282119"/>
            <a:ext cx="731520" cy="276999"/>
          </a:xfrm>
          <a:prstGeom prst="rect">
            <a:avLst/>
          </a:prstGeom>
          <a:noFill/>
        </p:spPr>
        <p:txBody>
          <a:bodyPr wrap="square" rtlCol="0">
            <a:spAutoFit/>
          </a:bodyPr>
          <a:lstStyle/>
          <a:p>
            <a:r>
              <a:rPr lang="en-US" sz="1200" dirty="0"/>
              <a:t>n = 92</a:t>
            </a:r>
          </a:p>
        </p:txBody>
      </p:sp>
      <p:graphicFrame>
        <p:nvGraphicFramePr>
          <p:cNvPr id="4" name="Table 6">
            <a:extLst>
              <a:ext uri="{FF2B5EF4-FFF2-40B4-BE49-F238E27FC236}">
                <a16:creationId xmlns:a16="http://schemas.microsoft.com/office/drawing/2014/main" id="{6AC71F2E-B2E6-4EE0-B1E7-BEBDD3227442}"/>
              </a:ext>
            </a:extLst>
          </p:cNvPr>
          <p:cNvGraphicFramePr>
            <a:graphicFrameLocks noGrp="1"/>
          </p:cNvGraphicFramePr>
          <p:nvPr>
            <p:extLst>
              <p:ext uri="{D42A27DB-BD31-4B8C-83A1-F6EECF244321}">
                <p14:modId xmlns:p14="http://schemas.microsoft.com/office/powerpoint/2010/main" val="3619189931"/>
              </p:ext>
            </p:extLst>
          </p:nvPr>
        </p:nvGraphicFramePr>
        <p:xfrm>
          <a:off x="7421031" y="2749625"/>
          <a:ext cx="3844712" cy="1478846"/>
        </p:xfrm>
        <a:graphic>
          <a:graphicData uri="http://schemas.openxmlformats.org/drawingml/2006/table">
            <a:tbl>
              <a:tblPr firstRow="1" bandRow="1">
                <a:tableStyleId>{5C22544A-7EE6-4342-B048-85BDC9FD1C3A}</a:tableStyleId>
              </a:tblPr>
              <a:tblGrid>
                <a:gridCol w="961178">
                  <a:extLst>
                    <a:ext uri="{9D8B030D-6E8A-4147-A177-3AD203B41FA5}">
                      <a16:colId xmlns:a16="http://schemas.microsoft.com/office/drawing/2014/main" val="847770099"/>
                    </a:ext>
                  </a:extLst>
                </a:gridCol>
                <a:gridCol w="961178">
                  <a:extLst>
                    <a:ext uri="{9D8B030D-6E8A-4147-A177-3AD203B41FA5}">
                      <a16:colId xmlns:a16="http://schemas.microsoft.com/office/drawing/2014/main" val="288996679"/>
                    </a:ext>
                  </a:extLst>
                </a:gridCol>
                <a:gridCol w="961178">
                  <a:extLst>
                    <a:ext uri="{9D8B030D-6E8A-4147-A177-3AD203B41FA5}">
                      <a16:colId xmlns:a16="http://schemas.microsoft.com/office/drawing/2014/main" val="2521540427"/>
                    </a:ext>
                  </a:extLst>
                </a:gridCol>
                <a:gridCol w="961178">
                  <a:extLst>
                    <a:ext uri="{9D8B030D-6E8A-4147-A177-3AD203B41FA5}">
                      <a16:colId xmlns:a16="http://schemas.microsoft.com/office/drawing/2014/main" val="1744249933"/>
                    </a:ext>
                  </a:extLst>
                </a:gridCol>
              </a:tblGrid>
              <a:tr h="423347">
                <a:tc gridSpan="4">
                  <a:txBody>
                    <a:bodyPr/>
                    <a:lstStyle/>
                    <a:p>
                      <a:pPr algn="ctr"/>
                      <a:r>
                        <a:rPr lang="en-US" dirty="0"/>
                        <a:t>Charging a Fee</a:t>
                      </a:r>
                    </a:p>
                  </a:txBody>
                  <a:tcPr anchor="ctr"/>
                </a:tc>
                <a:tc hMerge="1">
                  <a:txBody>
                    <a:bodyPr/>
                    <a:lstStyle/>
                    <a:p>
                      <a:pPr algn="ctr"/>
                      <a:endParaRPr lang="en-US" dirty="0"/>
                    </a:p>
                  </a:txBody>
                  <a:tcPr anchor="b"/>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987300693"/>
                  </a:ext>
                </a:extLst>
              </a:tr>
              <a:tr h="316887">
                <a:tc>
                  <a:txBody>
                    <a:bodyPr/>
                    <a:lstStyle/>
                    <a:p>
                      <a:pPr algn="ctr"/>
                      <a:r>
                        <a:rPr lang="en-US" dirty="0"/>
                        <a:t>2021</a:t>
                      </a:r>
                    </a:p>
                  </a:txBody>
                  <a:tcPr anchor="b">
                    <a:lnR w="12700" cap="flat" cmpd="sng" algn="ctr">
                      <a:solidFill>
                        <a:schemeClr val="tx1"/>
                      </a:solidFill>
                      <a:prstDash val="solid"/>
                      <a:round/>
                      <a:headEnd type="none" w="med" len="med"/>
                      <a:tailEnd type="none" w="med" len="med"/>
                    </a:lnR>
                  </a:tcPr>
                </a:tc>
                <a:tc>
                  <a:txBody>
                    <a:bodyPr/>
                    <a:lstStyle/>
                    <a:p>
                      <a:pPr algn="ctr"/>
                      <a:r>
                        <a:rPr lang="en-US" dirty="0"/>
                        <a:t>2022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2023*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2024*</a:t>
                      </a:r>
                    </a:p>
                  </a:txBody>
                  <a:tcPr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75768170"/>
                  </a:ext>
                </a:extLst>
              </a:tr>
              <a:tr h="689739">
                <a:tc>
                  <a:txBody>
                    <a:bodyPr/>
                    <a:lstStyle/>
                    <a:p>
                      <a:pPr algn="ctr"/>
                      <a:r>
                        <a:rPr lang="en-US" dirty="0"/>
                        <a:t>37%</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1875455"/>
                  </a:ext>
                </a:extLst>
              </a:tr>
            </a:tbl>
          </a:graphicData>
        </a:graphic>
      </p:graphicFrame>
      <p:sp>
        <p:nvSpPr>
          <p:cNvPr id="3" name="Rectangle 2">
            <a:extLst>
              <a:ext uri="{FF2B5EF4-FFF2-40B4-BE49-F238E27FC236}">
                <a16:creationId xmlns:a16="http://schemas.microsoft.com/office/drawing/2014/main" id="{D1C4CEF9-D248-4C12-9835-8D9BF6984ADA}"/>
              </a:ext>
            </a:extLst>
          </p:cNvPr>
          <p:cNvSpPr/>
          <p:nvPr/>
        </p:nvSpPr>
        <p:spPr>
          <a:xfrm>
            <a:off x="1838237" y="246975"/>
            <a:ext cx="8515537" cy="523220"/>
          </a:xfrm>
          <a:prstGeom prst="rect">
            <a:avLst/>
          </a:prstGeom>
        </p:spPr>
        <p:txBody>
          <a:bodyPr wrap="none">
            <a:spAutoFit/>
          </a:bodyPr>
          <a:lstStyle/>
          <a:p>
            <a:pPr algn="ctr">
              <a:defRPr sz="1862" b="0" i="0" u="none" strike="noStrike" kern="1200" spc="0" baseline="0">
                <a:solidFill>
                  <a:srgbClr val="294E73">
                    <a:lumMod val="65000"/>
                    <a:lumOff val="35000"/>
                  </a:srgbClr>
                </a:solidFill>
                <a:latin typeface="+mn-lt"/>
                <a:ea typeface="+mn-ea"/>
                <a:cs typeface="+mn-cs"/>
              </a:defRPr>
            </a:pPr>
            <a:r>
              <a:rPr lang="en-US" sz="2800" dirty="0">
                <a:solidFill>
                  <a:srgbClr val="294E73"/>
                </a:solidFill>
              </a:rPr>
              <a:t>Project Fees: How Much do Programs Charge?</a:t>
            </a:r>
          </a:p>
        </p:txBody>
      </p:sp>
      <p:sp>
        <p:nvSpPr>
          <p:cNvPr id="5" name="TextBox 4">
            <a:extLst>
              <a:ext uri="{FF2B5EF4-FFF2-40B4-BE49-F238E27FC236}">
                <a16:creationId xmlns:a16="http://schemas.microsoft.com/office/drawing/2014/main" id="{7642D610-2A99-3064-4980-4BAD5BC1101A}"/>
              </a:ext>
            </a:extLst>
          </p:cNvPr>
          <p:cNvSpPr txBox="1"/>
          <p:nvPr/>
        </p:nvSpPr>
        <p:spPr>
          <a:xfrm>
            <a:off x="7421031" y="4321394"/>
            <a:ext cx="3291840" cy="523220"/>
          </a:xfrm>
          <a:prstGeom prst="rect">
            <a:avLst/>
          </a:prstGeom>
          <a:noFill/>
        </p:spPr>
        <p:txBody>
          <a:bodyPr wrap="square">
            <a:spAutoFit/>
          </a:bodyPr>
          <a:lstStyle/>
          <a:p>
            <a:pPr lvl="0"/>
            <a:r>
              <a:rPr lang="en-US" sz="1400" dirty="0"/>
              <a:t>*Question changed to exclude only covering materials costs</a:t>
            </a:r>
          </a:p>
        </p:txBody>
      </p:sp>
    </p:spTree>
    <p:extLst>
      <p:ext uri="{BB962C8B-B14F-4D97-AF65-F5344CB8AC3E}">
        <p14:creationId xmlns:p14="http://schemas.microsoft.com/office/powerpoint/2010/main" val="2136440043"/>
      </p:ext>
    </p:extLst>
  </p:cSld>
  <p:clrMapOvr>
    <a:masterClrMapping/>
  </p:clrMapOvr>
</p:sld>
</file>

<file path=ppt/theme/theme1.xml><?xml version="1.0" encoding="utf-8"?>
<a:theme xmlns:a="http://schemas.openxmlformats.org/drawingml/2006/main" name="Office Theme">
  <a:themeElements>
    <a:clrScheme name="Custom 1">
      <a:dk1>
        <a:srgbClr val="294E73"/>
      </a:dk1>
      <a:lt1>
        <a:sysClr val="window" lastClr="FFFFFF"/>
      </a:lt1>
      <a:dk2>
        <a:srgbClr val="96BA65"/>
      </a:dk2>
      <a:lt2>
        <a:srgbClr val="96BA65"/>
      </a:lt2>
      <a:accent1>
        <a:srgbClr val="294E73"/>
      </a:accent1>
      <a:accent2>
        <a:srgbClr val="96BA65"/>
      </a:accent2>
      <a:accent3>
        <a:srgbClr val="A5A5A5"/>
      </a:accent3>
      <a:accent4>
        <a:srgbClr val="ED7D31"/>
      </a:accent4>
      <a:accent5>
        <a:srgbClr val="7030A0"/>
      </a:accent5>
      <a:accent6>
        <a:srgbClr val="70AD47"/>
      </a:accent6>
      <a:hlink>
        <a:srgbClr val="0563C1"/>
      </a:hlink>
      <a:folHlink>
        <a:srgbClr val="954F72"/>
      </a:folHlink>
    </a:clrScheme>
    <a:fontScheme name="EduSourced Theme">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8740</TotalTime>
  <Words>4650</Words>
  <Application>Microsoft Office PowerPoint</Application>
  <PresentationFormat>Widescreen</PresentationFormat>
  <Paragraphs>487</Paragraphs>
  <Slides>48</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Gotham</vt:lpstr>
      <vt:lpstr>Gotham Bold</vt:lpstr>
      <vt:lpstr>Liberation Sans</vt:lpstr>
      <vt:lpstr>Times New Roman</vt:lpstr>
      <vt:lpstr>Office Theme</vt:lpstr>
      <vt:lpstr>1_Office Theme</vt:lpstr>
      <vt:lpstr>PowerPoint Presentation</vt:lpstr>
      <vt:lpstr>2024 Experiential Learning  Benchmark Report Published October 21, 2024  Presented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Strongly Do You Feel Industry Projects Help Prepare Students for a Future of Work Where AI Use is Prevalent?</vt:lpstr>
      <vt:lpstr>PowerPoint Presentation</vt:lpstr>
      <vt:lpstr>PowerPoint Presentation</vt:lpstr>
      <vt:lpstr>PowerPoint Presentation</vt:lpstr>
      <vt:lpstr>PowerPoint Presentation</vt:lpstr>
      <vt:lpstr>PowerPoint Presentation</vt:lpstr>
      <vt:lpstr>PowerPoint Presentation</vt:lpstr>
      <vt:lpstr>2024 Experiential Learning Benchmark Report  Presented by</vt:lpstr>
      <vt:lpstr>PowerPoint Presentation</vt:lpstr>
      <vt:lpstr>PowerPoint Presentation</vt:lpstr>
      <vt:lpstr>Addendum: All Written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Experiential Learning Annual Survey EduSourced</dc:title>
  <dc:creator>David Comisford</dc:creator>
  <cp:lastModifiedBy>David C</cp:lastModifiedBy>
  <cp:revision>340</cp:revision>
  <dcterms:created xsi:type="dcterms:W3CDTF">2019-06-18T21:11:24Z</dcterms:created>
  <dcterms:modified xsi:type="dcterms:W3CDTF">2025-04-10T14:25:41Z</dcterms:modified>
</cp:coreProperties>
</file>